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EA3291-1B1F-FE6C-4932-64E0991EECF9}" v="4" dt="2022-06-29T14:14:25.130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presProps" Target="pres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heme" Target="theme/theme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microsoft.com/office/2016/11/relationships/changesInfo" Target="changesInfos/changesInfo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microsoft.com/office/2015/10/relationships/revisionInfo" Target="revisionInfo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pita Roy" userId="S::arpita@edunetfoundation.org::1a89f5ea-4173-41b8-bbd3-e7bd3860e0db" providerId="AD" clId="Web-{80EA3291-1B1F-FE6C-4932-64E0991EECF9}"/>
    <pc:docChg chg="modSld">
      <pc:chgData name="Arpita Roy" userId="S::arpita@edunetfoundation.org::1a89f5ea-4173-41b8-bbd3-e7bd3860e0db" providerId="AD" clId="Web-{80EA3291-1B1F-FE6C-4932-64E0991EECF9}" dt="2022-06-29T14:14:25.130" v="3" actId="1076"/>
      <pc:docMkLst>
        <pc:docMk/>
      </pc:docMkLst>
      <pc:sldChg chg="modSp">
        <pc:chgData name="Arpita Roy" userId="S::arpita@edunetfoundation.org::1a89f5ea-4173-41b8-bbd3-e7bd3860e0db" providerId="AD" clId="Web-{80EA3291-1B1F-FE6C-4932-64E0991EECF9}" dt="2022-06-29T14:14:25.130" v="3" actId="1076"/>
        <pc:sldMkLst>
          <pc:docMk/>
          <pc:sldMk cId="0" sldId="288"/>
        </pc:sldMkLst>
        <pc:spChg chg="mod">
          <ac:chgData name="Arpita Roy" userId="S::arpita@edunetfoundation.org::1a89f5ea-4173-41b8-bbd3-e7bd3860e0db" providerId="AD" clId="Web-{80EA3291-1B1F-FE6C-4932-64E0991EECF9}" dt="2022-06-29T14:14:25.130" v="3" actId="1076"/>
          <ac:spMkLst>
            <pc:docMk/>
            <pc:sldMk cId="0" sldId="288"/>
            <ac:spMk id="6" creationId="{00000000-0000-0000-0000-000000000000}"/>
          </ac:spMkLst>
        </pc:spChg>
      </pc:sldChg>
      <pc:sldChg chg="delSp modSp">
        <pc:chgData name="Arpita Roy" userId="S::arpita@edunetfoundation.org::1a89f5ea-4173-41b8-bbd3-e7bd3860e0db" providerId="AD" clId="Web-{80EA3291-1B1F-FE6C-4932-64E0991EECF9}" dt="2022-06-29T12:42:30.651" v="2"/>
        <pc:sldMkLst>
          <pc:docMk/>
          <pc:sldMk cId="0" sldId="300"/>
        </pc:sldMkLst>
        <pc:spChg chg="del mod">
          <ac:chgData name="Arpita Roy" userId="S::arpita@edunetfoundation.org::1a89f5ea-4173-41b8-bbd3-e7bd3860e0db" providerId="AD" clId="Web-{80EA3291-1B1F-FE6C-4932-64E0991EECF9}" dt="2022-06-29T12:42:30.651" v="2"/>
          <ac:spMkLst>
            <pc:docMk/>
            <pc:sldMk cId="0" sldId="300"/>
            <ac:spMk id="7" creationId="{00000000-0000-0000-0000-000000000000}"/>
          </ac:spMkLst>
        </pc:spChg>
        <pc:spChg chg="mod">
          <ac:chgData name="Arpita Roy" userId="S::arpita@edunetfoundation.org::1a89f5ea-4173-41b8-bbd3-e7bd3860e0db" providerId="AD" clId="Web-{80EA3291-1B1F-FE6C-4932-64E0991EECF9}" dt="2022-06-29T12:42:22.963" v="0" actId="1076"/>
          <ac:spMkLst>
            <pc:docMk/>
            <pc:sldMk cId="0" sldId="300"/>
            <ac:spMk id="8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7087" y="644397"/>
            <a:ext cx="7989824" cy="752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4812" y="1719198"/>
            <a:ext cx="3471545" cy="3390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8965" y="161290"/>
            <a:ext cx="791845" cy="3117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8965" y="161290"/>
            <a:ext cx="791845" cy="31178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9988" y="644397"/>
            <a:ext cx="2710179" cy="752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654930" y="774445"/>
            <a:ext cx="4390390" cy="3214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4866" y="5032268"/>
            <a:ext cx="1864995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inigranth.com/wp-content/uploads/2018/04/Types-of-DBMSRDBMS.jpe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4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1.bp.blogspot.com/-GmlmEbglhWk/Vc12mfuuTYI/AAAAAAAABak/jYO7eiIdprw/s1600/Structure_of_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jpg"/><Relationship Id="rId4" Type="http://schemas.openxmlformats.org/officeDocument/2006/relationships/image" Target="../media/image4.jp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omputerscienceonline.com/wp-content/uploads/2019/08/What-Is-RDBMS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4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images/1/042919_0417_DataIndepen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4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guru99.com/images/1/091318_0803_RelationalD1.pn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091318_0803_RelationalD1.png" TargetMode="External"/><Relationship Id="rId4" Type="http://schemas.openxmlformats.org/officeDocument/2006/relationships/image" Target="../media/image4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091318_0803_RelationalD1.png" TargetMode="External"/><Relationship Id="rId4" Type="http://schemas.openxmlformats.org/officeDocument/2006/relationships/image" Target="../media/image4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guru99.com/images/1/091318_0803_RelationalD1.png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uru99.com/images/1/091318_0803_RelationalD1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igranth.com/wp-content/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091318_0803_RelationalD2.png" TargetMode="External"/><Relationship Id="rId4" Type="http://schemas.openxmlformats.org/officeDocument/2006/relationships/image" Target="../media/image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091318_0803_RelationalD2.png" TargetMode="External"/><Relationship Id="rId4" Type="http://schemas.openxmlformats.org/officeDocument/2006/relationships/image" Target="../media/image4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091318_0803_RelationalD2.png" TargetMode="External"/><Relationship Id="rId4" Type="http://schemas.openxmlformats.org/officeDocument/2006/relationships/image" Target="../media/image4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tutorialspoint.com/assets/questions/images/154411-1532346635.jp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assets/questions/images/154411-1532346635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jpg"/><Relationship Id="rId4" Type="http://schemas.openxmlformats.org/officeDocument/2006/relationships/image" Target="../media/image4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tutorialspoint.com/assets/questions/images/149006-1532346966.jpg" TargetMode="External"/><Relationship Id="rId4" Type="http://schemas.openxmlformats.org/officeDocument/2006/relationships/image" Target="../media/image78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54411-1532346635.jpg" TargetMode="External"/><Relationship Id="rId4" Type="http://schemas.openxmlformats.org/officeDocument/2006/relationships/image" Target="../media/image4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studytonight.com/dbms/images/hierarchical-dbms-model.png" TargetMode="External"/><Relationship Id="rId4" Type="http://schemas.openxmlformats.org/officeDocument/2006/relationships/image" Target="../media/image79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54411-1532346635.jpg" TargetMode="External"/><Relationship Id="rId4" Type="http://schemas.openxmlformats.org/officeDocument/2006/relationships/image" Target="../media/image79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tutorialspoint.com/assets/questions/images/120543-1532343127.jpg" TargetMode="External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igranth.com/wp-content/uploads/2018/04/HDBMS.jpe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4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20543-1532343127.jpg" TargetMode="External"/><Relationship Id="rId4" Type="http://schemas.openxmlformats.org/officeDocument/2006/relationships/image" Target="../media/image4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assets/questions/images/120543-1532343127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4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20543-1532343127.jpg" TargetMode="External"/><Relationship Id="rId4" Type="http://schemas.openxmlformats.org/officeDocument/2006/relationships/image" Target="../media/image4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20543-1532343127.jpg" TargetMode="External"/><Relationship Id="rId4" Type="http://schemas.openxmlformats.org/officeDocument/2006/relationships/image" Target="../media/image4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assets/questions/images/120543-1532343127.jpg" TargetMode="External"/><Relationship Id="rId4" Type="http://schemas.openxmlformats.org/officeDocument/2006/relationships/image" Target="../media/image4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bmsinternals.com/wp-content/uploads/2016/11/download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4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qsstudy.com/wp-content/uploads/2018/10/Database-Management-System-3.jpg" TargetMode="Externa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1.bp.blogspot.com/-GmlmEbglhWk/Vc12mfuuTYI/AAAAAAAABak/jYO7eiIdprw/s1600/Structure_of_D" TargetMode="External"/><Relationship Id="rId4" Type="http://schemas.openxmlformats.org/officeDocument/2006/relationships/image" Target="../media/image70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learncomputerscienceonline.com/wp-content/uploads/2019/08/What-I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omputerscienceonline.com/wp-content/uploads/2019/08/What-Is-RDBMS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g"/><Relationship Id="rId4" Type="http://schemas.openxmlformats.org/officeDocument/2006/relationships/image" Target="../media/image4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images/1/042919_0417_DataIndepen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g"/><Relationship Id="rId4" Type="http://schemas.openxmlformats.org/officeDocument/2006/relationships/image" Target="../media/image4.jp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servercentral.com/wp-content/uploads/legacy/80e826a794a00213816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tevidyalay.com/wp-content/uploads/2018/08/Relational-Algebra-Operators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g"/><Relationship Id="rId4" Type="http://schemas.openxmlformats.org/officeDocument/2006/relationships/image" Target="../media/image4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dbms-join-oper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4.jp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guru99.com/images/1/100518_0535_RelationalA6.png" TargetMode="External"/><Relationship Id="rId4" Type="http://schemas.openxmlformats.org/officeDocument/2006/relationships/image" Target="../media/image89.jp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guru99.com/images/1/100518_0535_RelationalA8.png" TargetMode="External"/><Relationship Id="rId4" Type="http://schemas.openxmlformats.org/officeDocument/2006/relationships/image" Target="../media/image90.jp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datanami.com/2013/12/12/rdbms_the_hot_new_technology_of_2014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jp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aer.eu/wp-content/uploads/2018/07/Slide1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4.jp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hift.com/hs-fs/hubfs/Imported_Blog_Media/sql-server-2019.png?width=800&amp;height=390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g"/><Relationship Id="rId4" Type="http://schemas.openxmlformats.org/officeDocument/2006/relationships/image" Target="../media/image4.jp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hyperlink" Target="http://www.learncomputerscienceonlin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jp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arncomputerscienceonlin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4.jp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kumar_vic/4-the-relational-data-model-and-relational-database-constraints" TargetMode="External"/><Relationship Id="rId4" Type="http://schemas.openxmlformats.org/officeDocument/2006/relationships/image" Target="../media/image4.jp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kumar_vic/4-the-relational-data-model-and-relational-database-constraints" TargetMode="External"/><Relationship Id="rId4" Type="http://schemas.openxmlformats.org/officeDocument/2006/relationships/image" Target="../media/image4.jp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kumar_vic/4-the-relational-data-model-and-relational-database-constraints" TargetMode="External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readingroom.co.in/images/stories/docs/dbms/summary%20of%20db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4.jp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kumar_vic/4-the-relational-data-model-and-relational-database-constraints" TargetMode="External"/><Relationship Id="rId4" Type="http://schemas.openxmlformats.org/officeDocument/2006/relationships/image" Target="../media/image4.jp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kumar_vic/4-the-relational-data-model-and-relational-database-constraints" TargetMode="External"/><Relationship Id="rId4" Type="http://schemas.openxmlformats.org/officeDocument/2006/relationships/image" Target="../media/image4.jp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RohanByanjankar/concept-of-relational-database-and-integrity-constraints-differ" TargetMode="External"/><Relationship Id="rId4" Type="http://schemas.openxmlformats.org/officeDocument/2006/relationships/image" Target="../media/image4.jp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lideshare.net/RohanByanjankar/concept-of-relational-database-and-integrity-constraints-differ" TargetMode="External"/><Relationship Id="rId4" Type="http://schemas.openxmlformats.org/officeDocument/2006/relationships/image" Target="../media/image4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earncomputerscienceonline.com/" TargetMode="External"/><Relationship Id="rId4" Type="http://schemas.openxmlformats.org/officeDocument/2006/relationships/image" Target="../media/image4.jp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earncomputerscienceonline.com/" TargetMode="External"/><Relationship Id="rId4" Type="http://schemas.openxmlformats.org/officeDocument/2006/relationships/image" Target="../media/image4.jp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earncomputerscienceonline.com/" TargetMode="External"/><Relationship Id="rId4" Type="http://schemas.openxmlformats.org/officeDocument/2006/relationships/image" Target="../media/image4.jp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earncomputerscienceonline.com/" TargetMode="External"/><Relationship Id="rId4" Type="http://schemas.openxmlformats.org/officeDocument/2006/relationships/image" Target="../media/image4.jp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learncomputerscienceonline.com/" TargetMode="External"/><Relationship Id="rId4" Type="http://schemas.openxmlformats.org/officeDocument/2006/relationships/image" Target="../media/image4.jp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dbms-key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dbms-key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TechtudNetwork/relation-between-super-key-candidate-key-and-primar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g"/><Relationship Id="rId4" Type="http://schemas.openxmlformats.org/officeDocument/2006/relationships/image" Target="../media/image4.jp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dbms-keys.html" TargetMode="External"/><Relationship Id="rId4" Type="http://schemas.openxmlformats.org/officeDocument/2006/relationships/image" Target="../media/image4.jp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dbms-keys.html" TargetMode="External"/><Relationship Id="rId4" Type="http://schemas.openxmlformats.org/officeDocument/2006/relationships/image" Target="../media/image4.jp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dbms-key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4.jp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hyperlink" Target="http://etutorials.org/SQL/Database%2Bdesign%2Bfor%2Bmere%2Bmortals/Part%2BI%2BRelational%2BDatabase%2BDesign/Chapt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image" Target="../media/image4.jp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cunniman/database-key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jpg"/><Relationship Id="rId4" Type="http://schemas.openxmlformats.org/officeDocument/2006/relationships/image" Target="../media/image4.jp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types-of-keys-in-relational-model-candidate-super-primary-alternate-and-fo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g"/><Relationship Id="rId4" Type="http://schemas.openxmlformats.org/officeDocument/2006/relationships/image" Target="../media/image4.jp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udytonight.com/dbms/database-key.ph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jp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database-key.php" TargetMode="External"/><Relationship Id="rId4" Type="http://schemas.openxmlformats.org/officeDocument/2006/relationships/image" Target="../media/image4.jp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database-key.php" TargetMode="External"/><Relationship Id="rId4" Type="http://schemas.openxmlformats.org/officeDocument/2006/relationships/image" Target="../media/image4.jp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database-key.php" TargetMode="External"/><Relationship Id="rId4" Type="http://schemas.openxmlformats.org/officeDocument/2006/relationships/image" Target="../media/image4.jp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database-key.php" TargetMode="External"/><Relationship Id="rId4" Type="http://schemas.openxmlformats.org/officeDocument/2006/relationships/image" Target="../media/image4.jp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nigranth.com/dbms-tutorial/relational-algebra/" TargetMode="Externa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nigranth.com/dbms-tutorial/relational-algebra/" TargetMode="External"/><Relationship Id="rId4" Type="http://schemas.openxmlformats.org/officeDocument/2006/relationships/image" Target="../media/image109.jp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4.jp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hyperlink" Target="http://lh6.ggpht.com/-2zQZcGShhlM/VRGe3vIaHZI/AAAAAAABf2s/rE7zyvRXJUo/s1600-h/image%25255B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jpg"/><Relationship Id="rId4" Type="http://schemas.openxmlformats.org/officeDocument/2006/relationships/image" Target="../media/image4.jp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project.com/articles/1172312/just-enough-set-theory-when-sets-collide-part-o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g"/><Relationship Id="rId4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4.jp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4.jp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igranth.com/dbms-tutorial/relational-algebr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16.jp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dbms/database_joins.htm" TargetMode="External"/><Relationship Id="rId4" Type="http://schemas.openxmlformats.org/officeDocument/2006/relationships/image" Target="../media/image4.jp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4.jp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database_joins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4.jp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database_joins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4.jp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dbms/database_joins.htm" TargetMode="External"/><Relationship Id="rId4" Type="http://schemas.openxmlformats.org/officeDocument/2006/relationships/image" Target="../media/image4.jp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tutorialspoint.com/dbms/database_joins.htm" TargetMode="External"/><Relationship Id="rId4" Type="http://schemas.openxmlformats.org/officeDocument/2006/relationships/image" Target="../media/image4.jp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89.jpg"/><Relationship Id="rId4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4.jp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database_joins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png"/><Relationship Id="rId4" Type="http://schemas.openxmlformats.org/officeDocument/2006/relationships/image" Target="../media/image4.jp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guru99.com/relational-algebra-dbms.html" TargetMode="Externa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4.jp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igranth.com/dbms-tutorial/relational-algebra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116.jp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set-operation-in-sql.php" TargetMode="External"/><Relationship Id="rId4" Type="http://schemas.openxmlformats.org/officeDocument/2006/relationships/image" Target="../media/image4.jp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javatpoint.com/dbms-relational-calculus" TargetMode="Externa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avatpoint.com/dbms-relational-calculus" TargetMode="External"/><Relationship Id="rId4" Type="http://schemas.openxmlformats.org/officeDocument/2006/relationships/image" Target="../media/image4.jpg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dbms/relational_algebra.ht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4.jp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dbms-relational-calculu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g"/><Relationship Id="rId4" Type="http://schemas.openxmlformats.org/officeDocument/2006/relationships/image" Target="../media/image4.jp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avatpoint.com/dbms-relational-calculus" TargetMode="External"/><Relationship Id="rId4" Type="http://schemas.openxmlformats.org/officeDocument/2006/relationships/image" Target="../media/image4.jp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avatpoint.com/dbms-relational-calculus" TargetMode="External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javatpoint.com/dbms-relational-calculus" TargetMode="External"/><Relationship Id="rId4" Type="http://schemas.openxmlformats.org/officeDocument/2006/relationships/image" Target="../media/image4.jpg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geeksforgeeks.org/sql-ddl-dql-dml-dcl-tcl-commands/" TargetMode="Externa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eeksforgeeks.org/sql-ddl-dql-dml-dcl-tcl-commands/" TargetMode="External"/><Relationship Id="rId4" Type="http://schemas.openxmlformats.org/officeDocument/2006/relationships/image" Target="../media/image130.jp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eeksforgeeks.org/sql-ddl-dql-dml-dcl-tcl-commands/" TargetMode="External"/><Relationship Id="rId4" Type="http://schemas.openxmlformats.org/officeDocument/2006/relationships/image" Target="../media/image130.jpg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eeksforgeeks.org/sql-ddl-dql-dml-dcl-tcl-commands/" TargetMode="External"/><Relationship Id="rId4" Type="http://schemas.openxmlformats.org/officeDocument/2006/relationships/image" Target="../media/image130.jpg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guru99.com/relational-algebra-dbms.html" TargetMode="Externa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4.jp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relational-algebra-dbms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4.jp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uru99.com/relational-algebra-dbms.html" TargetMode="External"/><Relationship Id="rId5" Type="http://schemas.openxmlformats.org/officeDocument/2006/relationships/image" Target="../media/image132.jpg"/><Relationship Id="rId4" Type="http://schemas.openxmlformats.org/officeDocument/2006/relationships/image" Target="../media/image4.jpg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uru99.com/relational-algebra-dbms.html" TargetMode="External"/><Relationship Id="rId5" Type="http://schemas.openxmlformats.org/officeDocument/2006/relationships/image" Target="../media/image132.jpg"/><Relationship Id="rId4" Type="http://schemas.openxmlformats.org/officeDocument/2006/relationships/image" Target="../media/image4.jp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4.jp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uru99.com/relational-algebra-dbms.html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120.jp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uru99.com/relational-algebra-dbms.html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122.jp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uru99.com/relational-algebra-dbms.html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123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112.jp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relational-algebra-dbms.html" TargetMode="External"/><Relationship Id="rId4" Type="http://schemas.openxmlformats.org/officeDocument/2006/relationships/image" Target="../media/image11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ssignmenthelp.net/assignment_help/images/database-models.png" TargetMode="External"/><Relationship Id="rId4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ssignmenthelp.net/assignment_help/images/database-models.png" TargetMode="External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ssignmenthelp.net/assignment_help/images/database-models.png" TargetMode="External"/><Relationship Id="rId4" Type="http://schemas.openxmlformats.org/officeDocument/2006/relationships/image" Target="../media/image23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cup.com/images/dbms/record-based-data-models/Relational-Dat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signmenthelp.net/assignment_help/images/database-models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1keydata.com/datawarehousing/logical-data-model.jpg" TargetMode="External"/><Relationship Id="rId4" Type="http://schemas.openxmlformats.org/officeDocument/2006/relationships/image" Target="../media/image2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1keydata.com/datawarehousing/logical-data-model.jpg" TargetMode="External"/><Relationship Id="rId4" Type="http://schemas.openxmlformats.org/officeDocument/2006/relationships/image" Target="../media/image2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images/1/100518_0621_ERDiagramTu2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5/Strong-Entity-Set-Exampl" TargetMode="External"/><Relationship Id="rId4" Type="http://schemas.openxmlformats.org/officeDocument/2006/relationships/image" Target="../media/image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5/Strong-Entity-Set-Exampl" TargetMode="External"/><Relationship Id="rId4" Type="http://schemas.openxmlformats.org/officeDocument/2006/relationships/image" Target="../media/image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5/Strong-Entity-Set-Exampl" TargetMode="External"/><Relationship Id="rId4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5/Strong-Entity-Set-Exampl" TargetMode="External"/><Relationship Id="rId4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5/Strong-Entity-Set-Exampl" TargetMode="External"/><Relationship Id="rId4" Type="http://schemas.openxmlformats.org/officeDocument/2006/relationships/image" Target="../media/image4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tevidyalay.com/wp-content/uploads/2018/05/Set-Representation-of-E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source=imgres&amp;cd&amp;cad=rja&amp;uact=8&amp;ved=2ahUKEwjKg9PLw9PoAhX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7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41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tevidyalay.com/wp-content/uploads/2018/06/Attributes-in-DBMS-Types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source=imgres&amp;cd&amp;cad=rja&amp;uact=8&amp;ved=2ahUKEwjKg9PLw9PoAhX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Key-Attributes-Example.png" TargetMode="External"/><Relationship Id="rId4" Type="http://schemas.openxmlformats.org/officeDocument/2006/relationships/image" Target="../media/image4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Composite-Attributes-Example.png" TargetMode="External"/><Relationship Id="rId4" Type="http://schemas.openxmlformats.org/officeDocument/2006/relationships/image" Target="../media/image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Single-Valued-Attributes-Example.png" TargetMode="External"/><Relationship Id="rId4" Type="http://schemas.openxmlformats.org/officeDocument/2006/relationships/image" Target="../media/image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Key-Attributes-Example.png" TargetMode="External"/><Relationship Id="rId4" Type="http://schemas.openxmlformats.org/officeDocument/2006/relationships/image" Target="../media/image4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Derived-Attributes-Example.png" TargetMode="External"/><Relationship Id="rId4" Type="http://schemas.openxmlformats.org/officeDocument/2006/relationships/image" Target="../media/image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atevidyalay.com/wp-content/uploads/2018/06/Multi-Valued-Attributes-Example.png" TargetMode="External"/><Relationship Id="rId4" Type="http://schemas.openxmlformats.org/officeDocument/2006/relationships/image" Target="../media/image4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setutor.com/wp-content/uploads/2018/09/ER-Diagram-in-DBMS-Example.png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100518_0621_ERDiagramTu4.png" TargetMode="Externa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ru99.com/images/1/100518_0621_ERDiagramTu5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4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no@yahoo.com" TargetMode="External"/><Relationship Id="rId5" Type="http://schemas.openxmlformats.org/officeDocument/2006/relationships/hyperlink" Target="mailto:xyz@gmail.com" TargetMode="External"/><Relationship Id="rId4" Type="http://schemas.openxmlformats.org/officeDocument/2006/relationships/hyperlink" Target="mailto:abc@gmail.com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no@yahoo.com" TargetMode="External"/><Relationship Id="rId5" Type="http://schemas.openxmlformats.org/officeDocument/2006/relationships/hyperlink" Target="mailto:xyz@gmail.com" TargetMode="External"/><Relationship Id="rId4" Type="http://schemas.openxmlformats.org/officeDocument/2006/relationships/hyperlink" Target="mailto:abc@gmail.com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uru99.com/images/1/100518_0517_DBMSKeysPri1.png" TargetMode="External"/><Relationship Id="rId4" Type="http://schemas.openxmlformats.org/officeDocument/2006/relationships/image" Target="../media/image4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udytonight.com/dbms/images/one-to-one-example.jpg" TargetMode="External"/><Relationship Id="rId4" Type="http://schemas.openxmlformats.org/officeDocument/2006/relationships/image" Target="../media/image4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udytonight.com/dbms/images/many-to-many-example.jp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4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pld.cs.luc.edu/database/images/fig7.2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jpg"/><Relationship Id="rId4" Type="http://schemas.openxmlformats.org/officeDocument/2006/relationships/image" Target="../media/image4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qsstudy.com/wp-content/uploads/2018/10/Database-Management-System-3.jpg" TargetMode="External"/><Relationship Id="rId4" Type="http://schemas.openxmlformats.org/officeDocument/2006/relationships/image" Target="../media/image4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08" y="202715"/>
            <a:ext cx="760778" cy="238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360" y="1097102"/>
            <a:ext cx="743839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-5" dirty="0"/>
              <a:t>Basic</a:t>
            </a:r>
            <a:r>
              <a:rPr sz="5200" spc="-20" dirty="0"/>
              <a:t> </a:t>
            </a:r>
            <a:r>
              <a:rPr sz="5200" dirty="0"/>
              <a:t>Concepts</a:t>
            </a:r>
            <a:r>
              <a:rPr sz="5200" spc="-20" dirty="0"/>
              <a:t> </a:t>
            </a:r>
            <a:r>
              <a:rPr sz="5200" spc="-5" dirty="0"/>
              <a:t>of</a:t>
            </a:r>
            <a:r>
              <a:rPr sz="5200" spc="-20" dirty="0"/>
              <a:t> </a:t>
            </a:r>
            <a:r>
              <a:rPr sz="5200" spc="-5" dirty="0"/>
              <a:t>DBMS</a:t>
            </a:r>
            <a:endParaRPr sz="5200"/>
          </a:p>
        </p:txBody>
      </p:sp>
      <p:sp>
        <p:nvSpPr>
          <p:cNvPr id="5" name="object 5"/>
          <p:cNvSpPr txBox="1"/>
          <p:nvPr/>
        </p:nvSpPr>
        <p:spPr>
          <a:xfrm>
            <a:off x="3116707" y="3315080"/>
            <a:ext cx="2913380" cy="271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Disclaimer:</a:t>
            </a:r>
            <a:r>
              <a:rPr sz="800" spc="-4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The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content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is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curated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for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educational</a:t>
            </a:r>
            <a:r>
              <a:rPr sz="800" spc="-2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purposes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only.</a:t>
            </a:r>
            <a:endParaRPr sz="800">
              <a:latin typeface="Arial"/>
              <a:cs typeface="Arial"/>
            </a:endParaRPr>
          </a:p>
          <a:p>
            <a:pPr marR="4445" algn="ctr">
              <a:lnSpc>
                <a:spcPct val="100000"/>
              </a:lnSpc>
              <a:spcBef>
                <a:spcPts val="1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280" y="827278"/>
            <a:ext cx="213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583563"/>
            <a:ext cx="347091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38835" marR="5080" indent="-826769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Management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(RDBMS)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76" y="2702432"/>
            <a:ext cx="3550285" cy="9315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32740" marR="5080" indent="-320675" algn="just">
              <a:lnSpc>
                <a:spcPct val="98300"/>
              </a:lnSpc>
              <a:spcBef>
                <a:spcPts val="125"/>
              </a:spcBef>
              <a:buChar char="●"/>
              <a:tabLst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In </a:t>
            </a:r>
            <a:r>
              <a:rPr sz="1200" spc="-5" dirty="0">
                <a:latin typeface="Arial"/>
                <a:cs typeface="Arial"/>
              </a:rPr>
              <a:t>Relational Database Management Systems,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unlike </a:t>
            </a:r>
            <a:r>
              <a:rPr sz="1200" dirty="0">
                <a:latin typeface="Arial"/>
                <a:cs typeface="Arial"/>
              </a:rPr>
              <a:t>file </a:t>
            </a:r>
            <a:r>
              <a:rPr sz="1200" spc="-5" dirty="0">
                <a:latin typeface="Arial"/>
                <a:cs typeface="Arial"/>
              </a:rPr>
              <a:t>processing system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data is stored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5" dirty="0">
                <a:latin typeface="Arial"/>
                <a:cs typeface="Arial"/>
              </a:rPr>
              <a:t> tables(having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rows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columns)</a:t>
            </a:r>
            <a:endParaRPr sz="1200">
              <a:latin typeface="Arial"/>
              <a:cs typeface="Arial"/>
            </a:endParaRPr>
          </a:p>
          <a:p>
            <a:pPr marL="332740" marR="8255" indent="-320675" algn="just">
              <a:lnSpc>
                <a:spcPts val="1420"/>
              </a:lnSpc>
              <a:spcBef>
                <a:spcPts val="60"/>
              </a:spcBef>
              <a:buChar char="●"/>
              <a:tabLst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Any </a:t>
            </a:r>
            <a:r>
              <a:rPr sz="1200" dirty="0">
                <a:latin typeface="Arial"/>
                <a:cs typeface="Arial"/>
              </a:rPr>
              <a:t>table </a:t>
            </a:r>
            <a:r>
              <a:rPr sz="1200" spc="-10" dirty="0">
                <a:latin typeface="Arial"/>
                <a:cs typeface="Arial"/>
              </a:rPr>
              <a:t>can </a:t>
            </a:r>
            <a:r>
              <a:rPr sz="1200" spc="-5" dirty="0">
                <a:latin typeface="Arial"/>
                <a:cs typeface="Arial"/>
              </a:rPr>
              <a:t>be related or linked to any other </a:t>
            </a:r>
            <a:r>
              <a:rPr sz="1200" dirty="0">
                <a:latin typeface="Arial"/>
                <a:cs typeface="Arial"/>
              </a:rPr>
              <a:t> table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using certain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concepts.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6" y="4377639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8016" y="4838191"/>
            <a:ext cx="3747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r>
              <a:rPr sz="700" spc="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http://minigranth.com/wp-content/uploads/2018/04/Types-of-DBMSRDBMS.jpeg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89550" y="951864"/>
            <a:ext cx="3266440" cy="265303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827278"/>
            <a:ext cx="255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Structure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8036" y="1722247"/>
            <a:ext cx="222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20818"/>
            <a:ext cx="423418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http://1.bp.blogspot.com/-GmlmEbglhWk/Vc12mfuuTYI/AAAAAAAABak/jYO7eiIdprw/s1600/Structure_of_D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4175" y="1226819"/>
            <a:ext cx="8238363" cy="353504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38402" y="1722247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206115" cy="126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 (RDBMS)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management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 on the </a:t>
            </a:r>
            <a:r>
              <a:rPr sz="1400" spc="-5" dirty="0">
                <a:latin typeface="Arial"/>
                <a:cs typeface="Arial"/>
              </a:rPr>
              <a:t>relational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introduced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9294"/>
            <a:ext cx="3776979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https://www.learncomputerscienceonline.com/wp-content/uploads/2019/08/What-Is-RDBMS.jpg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1121321"/>
            <a:ext cx="4571365" cy="34841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9748" y="1722247"/>
            <a:ext cx="226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ase</a:t>
            </a:r>
            <a:r>
              <a:rPr sz="1800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Arc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206115" cy="126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 (RDBMS)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management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 on the </a:t>
            </a:r>
            <a:r>
              <a:rPr sz="1400" spc="-5" dirty="0">
                <a:latin typeface="Arial"/>
                <a:cs typeface="Arial"/>
              </a:rPr>
              <a:t>relational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introduced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32683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https://www.guru99.com/images/1/042919_0417_DataIndepen1.png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874991"/>
            <a:ext cx="4571365" cy="360273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56970"/>
              <a:ext cx="4571365" cy="34761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6544" y="1722247"/>
            <a:ext cx="30594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two-tier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Client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545204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389255" indent="-337185" algn="just">
              <a:lnSpc>
                <a:spcPct val="115700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user interfaces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application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run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client-side.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5700"/>
              </a:lnSpc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server </a:t>
            </a:r>
            <a:r>
              <a:rPr sz="1400" dirty="0">
                <a:latin typeface="Arial"/>
                <a:cs typeface="Arial"/>
              </a:rPr>
              <a:t>side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responsible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provide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functionalities like: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-5" dirty="0">
                <a:latin typeface="Arial"/>
                <a:cs typeface="Arial"/>
              </a:rPr>
              <a:t>processing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transaction management.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1579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https://static.javatpoint.com/dbms/images/dbms-2-tier-architecture.png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819111"/>
              <a:ext cx="4571365" cy="38155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6544" y="1722247"/>
            <a:ext cx="30594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two-tier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Client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363595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3-Tier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case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large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web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application.</a:t>
            </a:r>
            <a:endParaRPr sz="1400">
              <a:latin typeface="Arial"/>
              <a:cs typeface="Arial"/>
            </a:endParaRPr>
          </a:p>
          <a:p>
            <a:pPr marL="349250" marR="140335" indent="-337185">
              <a:lnSpc>
                <a:spcPct val="1159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application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the client-end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interacts with </a:t>
            </a: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application server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further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communicates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1579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https://static.javatpoint.com/dbms/images/dbms-2-tier-architecture.png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4686" y="2548508"/>
            <a:ext cx="2292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3866"/>
            <a:ext cx="2629535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2"/>
              </a:rPr>
              <a:t>https://www.guru99.com/images/1/091318_0803_RelationalD1.png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06925" y="1288122"/>
            <a:ext cx="4536059" cy="32715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279461"/>
              <a:ext cx="4571365" cy="32713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6336" y="1856358"/>
            <a:ext cx="3047365" cy="2882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Attribute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Tuple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elational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Sche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egree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ardina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ity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Column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Instance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Attribute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https://www.guru99.com/images/1/091318_0803_RelationalD1.png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283601"/>
              <a:ext cx="4571365" cy="327139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64540" y="1860930"/>
            <a:ext cx="3126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6570"/>
            <a:ext cx="3211195" cy="1757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Integrity constraints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present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valid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Categories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Referential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integrity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https://www.guru99.com/images/1/091318_0803_RelationalD1.png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19530" y="1859407"/>
            <a:ext cx="2026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503929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constraints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violated </a:t>
            </a:r>
            <a:r>
              <a:rPr sz="1400" dirty="0">
                <a:latin typeface="Arial"/>
                <a:cs typeface="Arial"/>
              </a:rPr>
              <a:t>if </a:t>
            </a:r>
            <a:r>
              <a:rPr sz="1400" spc="-15" dirty="0">
                <a:latin typeface="Arial"/>
                <a:cs typeface="Arial"/>
              </a:rPr>
              <a:t>an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 value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dirty="0">
                <a:latin typeface="Arial"/>
                <a:cs typeface="Arial"/>
              </a:rPr>
              <a:t>appearing in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corresponding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dirty="0">
                <a:latin typeface="Arial"/>
                <a:cs typeface="Arial"/>
              </a:rPr>
              <a:t>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appropriate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type.</a:t>
            </a:r>
            <a:endParaRPr sz="1400">
              <a:latin typeface="Arial"/>
              <a:cs typeface="Arial"/>
            </a:endParaRPr>
          </a:p>
          <a:p>
            <a:pPr marL="349250" marR="18034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constraints specify that within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 </a:t>
            </a:r>
            <a:r>
              <a:rPr sz="1400" spc="-5" dirty="0">
                <a:latin typeface="Arial"/>
                <a:cs typeface="Arial"/>
              </a:rPr>
              <a:t>tuple, </a:t>
            </a:r>
            <a:r>
              <a:rPr sz="1400" dirty="0">
                <a:latin typeface="Arial"/>
                <a:cs typeface="Arial"/>
              </a:rPr>
              <a:t>and the </a:t>
            </a:r>
            <a:r>
              <a:rPr sz="1400" spc="-5" dirty="0">
                <a:latin typeface="Arial"/>
                <a:cs typeface="Arial"/>
              </a:rPr>
              <a:t>value </a:t>
            </a:r>
            <a:r>
              <a:rPr sz="1400" dirty="0">
                <a:latin typeface="Arial"/>
                <a:cs typeface="Arial"/>
              </a:rPr>
              <a:t>of each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10125" y="1752727"/>
            <a:ext cx="3954145" cy="1490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5"/>
              </a:spcBef>
            </a:pPr>
            <a:r>
              <a:rPr sz="1400" b="1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12700" marR="156210">
              <a:lnSpc>
                <a:spcPts val="1630"/>
              </a:lnSpc>
              <a:spcBef>
                <a:spcPts val="80"/>
              </a:spcBef>
            </a:pPr>
            <a:r>
              <a:rPr sz="1400" dirty="0">
                <a:latin typeface="Arial"/>
                <a:cs typeface="Arial"/>
              </a:rPr>
              <a:t>Create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CustomerName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CHECK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(value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 NULL)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163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shown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demonstrates creating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domain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4"/>
              </a:rPr>
              <a:t>https://www.guru99.com/images/1/091318_0803_RelationalD1.png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4602" y="1856358"/>
            <a:ext cx="1634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ey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stra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103473"/>
            <a:ext cx="3513454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attribute that can </a:t>
            </a:r>
            <a:r>
              <a:rPr sz="1400" dirty="0">
                <a:latin typeface="Arial"/>
                <a:cs typeface="Arial"/>
              </a:rPr>
              <a:t>uniquely </a:t>
            </a:r>
            <a:r>
              <a:rPr sz="1400" spc="-5" dirty="0">
                <a:latin typeface="Arial"/>
                <a:cs typeface="Arial"/>
              </a:rPr>
              <a:t>identify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 The value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attribute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dirty="0">
                <a:latin typeface="Arial"/>
                <a:cs typeface="Arial"/>
              </a:rPr>
              <a:t>has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 </a:t>
            </a:r>
            <a:r>
              <a:rPr sz="1400" spc="-5" dirty="0">
                <a:latin typeface="Arial"/>
                <a:cs typeface="Arial"/>
              </a:rPr>
              <a:t> unique.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5571" y="3272409"/>
            <a:ext cx="4124960" cy="8636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12700" marR="5080">
              <a:lnSpc>
                <a:spcPct val="97400"/>
              </a:lnSpc>
              <a:spcBef>
                <a:spcPts val="145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given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CustomerID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key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Customer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likely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single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 one </a:t>
            </a:r>
            <a:r>
              <a:rPr sz="1400" spc="-5" dirty="0">
                <a:latin typeface="Arial"/>
                <a:cs typeface="Arial"/>
              </a:rPr>
              <a:t>customer, CustomerID </a:t>
            </a:r>
            <a:r>
              <a:rPr sz="1400" dirty="0">
                <a:latin typeface="Arial"/>
                <a:cs typeface="Arial"/>
              </a:rPr>
              <a:t>=1 is </a:t>
            </a:r>
            <a:r>
              <a:rPr sz="1400" spc="-5" dirty="0">
                <a:latin typeface="Arial"/>
                <a:cs typeface="Arial"/>
              </a:rPr>
              <a:t>only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CustomerName</a:t>
            </a:r>
            <a:r>
              <a:rPr sz="1400" spc="-10" dirty="0">
                <a:latin typeface="Arial"/>
                <a:cs typeface="Arial"/>
              </a:rPr>
              <a:t> ="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Google".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751196" y="986282"/>
          <a:ext cx="4248150" cy="202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3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19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CustomerID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D9C9"/>
                      </a:solidFill>
                      <a:prstDash val="solid"/>
                    </a:lnL>
                    <a:lnR w="12700">
                      <a:solidFill>
                        <a:srgbClr val="4046E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CustomerName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4046E2"/>
                      </a:solidFill>
                      <a:prstDash val="solid"/>
                    </a:lnL>
                    <a:lnR w="12700">
                      <a:solidFill>
                        <a:srgbClr val="2F54C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Status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54C8"/>
                      </a:solidFill>
                      <a:prstDash val="solid"/>
                    </a:lnL>
                    <a:lnR w="12700">
                      <a:solidFill>
                        <a:srgbClr val="0048E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50DCC9"/>
                      </a:solidFill>
                      <a:prstDash val="solid"/>
                    </a:lnL>
                    <a:lnR w="12700">
                      <a:solidFill>
                        <a:srgbClr val="2F4FE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Google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2F4FE2"/>
                      </a:solidFill>
                      <a:prstDash val="solid"/>
                    </a:lnL>
                    <a:lnR w="12700">
                      <a:solidFill>
                        <a:srgbClr val="005EC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005EC8"/>
                      </a:solidFill>
                      <a:prstDash val="solid"/>
                    </a:lnL>
                    <a:lnR w="12700">
                      <a:solidFill>
                        <a:srgbClr val="2F54C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459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4FE2"/>
                      </a:solidFill>
                      <a:prstDash val="solid"/>
                    </a:lnL>
                    <a:lnR w="12700">
                      <a:solidFill>
                        <a:srgbClr val="EF3D34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Amazon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EF3D34"/>
                      </a:solidFill>
                      <a:prstDash val="solid"/>
                    </a:lnL>
                    <a:lnR w="12700">
                      <a:solidFill>
                        <a:srgbClr val="90ED5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ED57"/>
                      </a:solidFill>
                      <a:prstDash val="solid"/>
                    </a:lnL>
                    <a:lnR w="12700">
                      <a:solidFill>
                        <a:srgbClr val="005EC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09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50B5B7"/>
                      </a:solidFill>
                      <a:prstDash val="solid"/>
                    </a:lnL>
                    <a:lnR w="12700">
                      <a:solidFill>
                        <a:srgbClr val="0F54C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2FDCC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Apple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54C1"/>
                      </a:solidFill>
                      <a:prstDash val="solid"/>
                    </a:lnL>
                    <a:lnR w="12700">
                      <a:solidFill>
                        <a:srgbClr val="803346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1F51C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Inactive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803346"/>
                      </a:solidFill>
                      <a:prstDash val="solid"/>
                    </a:lnL>
                    <a:lnR w="12700">
                      <a:solidFill>
                        <a:srgbClr val="90ED5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1F57C8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4"/>
              </a:rPr>
              <a:t>https://www.guru99.com/images/1/091318_0803_RelationalD1.png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280" y="827278"/>
            <a:ext cx="213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4331" y="1583563"/>
            <a:ext cx="32924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782320" marR="5080" indent="-770255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Management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System(NDBMS)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76" y="2911220"/>
            <a:ext cx="3553460" cy="111125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32740" marR="5080" indent="-320675" algn="just">
              <a:lnSpc>
                <a:spcPts val="1420"/>
              </a:lnSpc>
              <a:spcBef>
                <a:spcPts val="160"/>
              </a:spcBef>
              <a:buChar char="●"/>
              <a:tabLst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Network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Management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is </a:t>
            </a:r>
            <a:r>
              <a:rPr sz="1200" spc="-5" dirty="0">
                <a:latin typeface="Arial"/>
                <a:cs typeface="Arial"/>
              </a:rPr>
              <a:t> another type which </a:t>
            </a:r>
            <a:r>
              <a:rPr sz="1200" spc="-10" dirty="0">
                <a:latin typeface="Arial"/>
                <a:cs typeface="Arial"/>
              </a:rPr>
              <a:t>was </a:t>
            </a:r>
            <a:r>
              <a:rPr sz="1200" spc="-5" dirty="0">
                <a:latin typeface="Arial"/>
                <a:cs typeface="Arial"/>
              </a:rPr>
              <a:t>very popular in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late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1970’s.</a:t>
            </a:r>
            <a:endParaRPr sz="1200">
              <a:latin typeface="Arial"/>
              <a:cs typeface="Arial"/>
            </a:endParaRPr>
          </a:p>
          <a:p>
            <a:pPr marL="332740" marR="5080" indent="-320675" algn="just">
              <a:lnSpc>
                <a:spcPts val="1420"/>
              </a:lnSpc>
              <a:spcBef>
                <a:spcPts val="20"/>
              </a:spcBef>
              <a:buChar char="●"/>
              <a:tabLst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These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were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known</a:t>
            </a:r>
            <a:r>
              <a:rPr sz="1200" dirty="0">
                <a:latin typeface="Arial"/>
                <a:cs typeface="Arial"/>
              </a:rPr>
              <a:t> to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very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adaptable and flexible in </a:t>
            </a:r>
            <a:r>
              <a:rPr sz="1200" dirty="0">
                <a:latin typeface="Arial"/>
                <a:cs typeface="Arial"/>
              </a:rPr>
              <a:t>terms </a:t>
            </a:r>
            <a:r>
              <a:rPr sz="1200" spc="-5" dirty="0">
                <a:latin typeface="Arial"/>
                <a:cs typeface="Arial"/>
              </a:rPr>
              <a:t>of data </a:t>
            </a:r>
            <a:r>
              <a:rPr sz="1200" spc="-10" dirty="0">
                <a:latin typeface="Arial"/>
                <a:cs typeface="Arial"/>
              </a:rPr>
              <a:t>storage </a:t>
            </a:r>
            <a:r>
              <a:rPr sz="1200" spc="-5" dirty="0">
                <a:latin typeface="Arial"/>
                <a:cs typeface="Arial"/>
              </a:rPr>
              <a:t> because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their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 storage architecture.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97321" y="4273397"/>
            <a:ext cx="1651000" cy="44195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3100"/>
              </a:lnSpc>
              <a:spcBef>
                <a:spcPts val="21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https://www.minigranth.com/wp-content/u </a:t>
            </a:r>
            <a:r>
              <a:rPr sz="700" spc="-1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ploads/2018/04/NDBMS.jpeg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416" y="4379163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9370" y="703580"/>
            <a:ext cx="3454019" cy="34442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475" y="693470"/>
              <a:ext cx="4047490" cy="37236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20344" y="1860930"/>
            <a:ext cx="3215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Referential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477666"/>
            <a:ext cx="3401695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63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Referential integrity constraints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base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concept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Foreign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https://www.guru99.com/images/1/091318_0803_RelationalD2.png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475" y="693470"/>
              <a:ext cx="4047490" cy="37236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17294" y="1860930"/>
            <a:ext cx="1231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36" y="2984982"/>
            <a:ext cx="2293620" cy="15106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Simplicity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Structural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Independence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Easy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Query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Capability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Independence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Scalable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https://www.guru99.com/images/1/091318_0803_RelationalD2.png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29080" y="827278"/>
            <a:ext cx="228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8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6475" y="693470"/>
              <a:ext cx="4047490" cy="37236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64132" y="1860930"/>
            <a:ext cx="2326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Properties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18257"/>
            <a:ext cx="3403600" cy="191198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9250" marR="46355" indent="-337185">
              <a:lnSpc>
                <a:spcPts val="1630"/>
              </a:lnSpc>
              <a:spcBef>
                <a:spcPts val="2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10" dirty="0">
                <a:latin typeface="Arial"/>
                <a:cs typeface="Arial"/>
              </a:rPr>
              <a:t> 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distinct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349250" marR="40005" indent="-337185">
              <a:lnSpc>
                <a:spcPts val="163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exactly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atomic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(single) value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59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Each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distinct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Attribute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domain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significance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  <a:p>
            <a:pPr marL="349250" marR="367030" indent="-337185">
              <a:lnSpc>
                <a:spcPts val="1630"/>
              </a:lnSpc>
              <a:spcBef>
                <a:spcPts val="8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Order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sequence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2913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https://www.guru99.com/images/1/091318_0803_RelationalD2.png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4727" y="2367152"/>
            <a:ext cx="363474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11605" marR="5080" indent="-139954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Hierarchical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5390"/>
            <a:ext cx="319151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2"/>
              </a:rPr>
              <a:t>https://www.tutorialspoint.com/assets/questions/images/154411-1532346635.jpg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1184" y="1718995"/>
            <a:ext cx="4741164" cy="248538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595" y="644397"/>
            <a:ext cx="363474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10335" marR="5080" indent="-139827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5" dirty="0"/>
              <a:t>Hierarchical </a:t>
            </a:r>
            <a:r>
              <a:rPr spc="-65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82244" y="1719198"/>
            <a:ext cx="3178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Hierarchical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546475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 algn="just">
              <a:lnSpc>
                <a:spcPct val="115799"/>
              </a:lnSpc>
              <a:spcBef>
                <a:spcPts val="9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hierarchical model represents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data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a </a:t>
            </a:r>
            <a:r>
              <a:rPr sz="1400" spc="-5" dirty="0">
                <a:latin typeface="Arial"/>
                <a:cs typeface="Arial"/>
              </a:rPr>
              <a:t>tree-like structure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which there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single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parent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each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record.</a:t>
            </a:r>
            <a:endParaRPr sz="1400">
              <a:latin typeface="Arial"/>
              <a:cs typeface="Arial"/>
            </a:endParaRPr>
          </a:p>
          <a:p>
            <a:pPr marL="349250" marR="3111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hierarchy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starts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Root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data,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expands like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tree, adding </a:t>
            </a:r>
            <a:r>
              <a:rPr sz="1400" dirty="0">
                <a:latin typeface="Arial"/>
                <a:cs typeface="Arial"/>
              </a:rPr>
              <a:t>child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nodes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parent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nodes.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3620"/>
            <a:ext cx="371030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https://www.tutorialspoint.com/assets/questions/images/154411-1532346635.jpg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1184" y="1710029"/>
            <a:ext cx="4741164" cy="248539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595" y="644397"/>
            <a:ext cx="363474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10335" marR="5080" indent="-139827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Hierarchical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4727" y="1719198"/>
            <a:ext cx="305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Hirarchical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1406525"/>
            <a:ext cx="8661146" cy="344995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3517"/>
            <a:ext cx="478726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https://www.tutorialspoint.com/assets/questions/images/149006-1532346966.jpg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595" y="644397"/>
            <a:ext cx="363474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10335" marR="5080" indent="-139827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spc="-5" dirty="0"/>
              <a:t>Hierarchical </a:t>
            </a:r>
            <a:r>
              <a:rPr spc="-655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1365" y="0"/>
            <a:ext cx="4572635" cy="5143500"/>
            <a:chOff x="4571365" y="0"/>
            <a:chExt cx="457263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365" y="1406525"/>
              <a:ext cx="4571873" cy="344995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06982" y="1719198"/>
            <a:ext cx="1535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Disadvantages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610078"/>
            <a:ext cx="3541395" cy="2251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90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needs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</a:t>
            </a:r>
            <a:r>
              <a:rPr sz="1400" spc="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child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currently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unrelated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 record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parent table,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gets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difficulty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recording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 </a:t>
            </a:r>
            <a:r>
              <a:rPr sz="1400" dirty="0">
                <a:latin typeface="Arial"/>
                <a:cs typeface="Arial"/>
              </a:rPr>
              <a:t> record an </a:t>
            </a:r>
            <a:r>
              <a:rPr sz="1400" spc="-5" dirty="0">
                <a:latin typeface="Arial"/>
                <a:cs typeface="Arial"/>
              </a:rPr>
              <a:t>additional entry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parent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8001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 type</a:t>
            </a:r>
            <a:r>
              <a:rPr sz="1400" dirty="0">
                <a:latin typeface="Arial"/>
                <a:cs typeface="Arial"/>
              </a:rPr>
              <a:t> of</a:t>
            </a:r>
            <a:r>
              <a:rPr sz="1400" spc="-5" dirty="0">
                <a:latin typeface="Arial"/>
                <a:cs typeface="Arial"/>
              </a:rPr>
              <a:t> database cannot support </a:t>
            </a:r>
            <a:r>
              <a:rPr sz="1400" dirty="0">
                <a:latin typeface="Arial"/>
                <a:cs typeface="Arial"/>
              </a:rPr>
              <a:t> complex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relationships,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problem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redundancy.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710304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https://www.tutorialspoint.com/assets/questions/images/154411-1532346635.jpg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595" y="644397"/>
            <a:ext cx="363474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10335" marR="5080" indent="-139827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Hierarchical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Model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44727" y="1719198"/>
            <a:ext cx="305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Hirarchical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275" y="1391259"/>
            <a:ext cx="7981060" cy="330009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3517"/>
            <a:ext cx="450469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https://www.studytonight.com/dbms/images/hierarchical-dbms-model.png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95374" y="827278"/>
            <a:ext cx="1362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</a:t>
            </a:r>
            <a:r>
              <a:rPr spc="-15" dirty="0"/>
              <a:t>a</a:t>
            </a:r>
            <a:r>
              <a:rPr spc="-5" dirty="0"/>
              <a:t>mples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6336" y="3361791"/>
            <a:ext cx="2236470" cy="7664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Employee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Project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Event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399057"/>
            <a:ext cx="4571365" cy="329996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51137"/>
            <a:ext cx="478345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https://www.tutorialspoint.com/assets/questions/images/154411-1532346635.jpg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6575" y="0"/>
            <a:ext cx="4797425" cy="5143500"/>
            <a:chOff x="4346575" y="0"/>
            <a:chExt cx="47974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75" y="930275"/>
              <a:ext cx="4796536" cy="336169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4866" y="4843517"/>
            <a:ext cx="478726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https://www.tutorialspoint.com/assets/questions/images/120543-1532343127.jpg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280" y="827278"/>
            <a:ext cx="213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39927" y="1583563"/>
            <a:ext cx="36582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66469" marR="5080" indent="-954405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Hierarchical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Management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System(HDBMS)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168524"/>
            <a:ext cx="3693160" cy="2361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715" indent="-337185" algn="just">
              <a:lnSpc>
                <a:spcPct val="115100"/>
              </a:lnSpc>
              <a:spcBef>
                <a:spcPts val="100"/>
              </a:spcBef>
              <a:buSzPct val="116666"/>
              <a:buFont typeface="Arial"/>
              <a:buChar char="●"/>
              <a:tabLst>
                <a:tab pos="470534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Hierarchical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Management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 works on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concept similar to that of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“Concept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Hierarchy” </a:t>
            </a: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469900" marR="5080" indent="-337185" algn="just">
              <a:lnSpc>
                <a:spcPct val="115100"/>
              </a:lnSpc>
              <a:spcBef>
                <a:spcPts val="190"/>
              </a:spcBef>
              <a:buSzPct val="116666"/>
              <a:buFont typeface="Arial"/>
              <a:buChar char="●"/>
              <a:tabLst>
                <a:tab pos="470534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whole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structured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 architecture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1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form</a:t>
            </a:r>
            <a:r>
              <a:rPr sz="1200" spc="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similar</a:t>
            </a:r>
            <a:r>
              <a:rPr sz="1200" spc="1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to</a:t>
            </a:r>
            <a:r>
              <a:rPr sz="1200" spc="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structure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dirty="0">
                <a:latin typeface="Arial"/>
                <a:cs typeface="Arial"/>
              </a:rPr>
              <a:t> tree,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making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it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simplest</a:t>
            </a:r>
            <a:r>
              <a:rPr sz="1200" spc="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 fastest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present out there.</a:t>
            </a:r>
            <a:endParaRPr sz="1200">
              <a:latin typeface="Arial"/>
              <a:cs typeface="Arial"/>
            </a:endParaRPr>
          </a:p>
          <a:p>
            <a:pPr marL="152400">
              <a:lnSpc>
                <a:spcPct val="100000"/>
              </a:lnSpc>
              <a:spcBef>
                <a:spcPts val="204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2396" y="4674514"/>
            <a:ext cx="2796540" cy="2571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https://www.minigranth.com/wp-content/uploads/2018/04/HDBMS.jpeg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5829" y="823594"/>
            <a:ext cx="4188460" cy="298246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5940" y="4919090"/>
            <a:ext cx="755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6575" y="0"/>
            <a:ext cx="4797425" cy="5143500"/>
            <a:chOff x="4346575" y="0"/>
            <a:chExt cx="47974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75" y="930275"/>
              <a:ext cx="4796536" cy="33616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6647" y="1719198"/>
            <a:ext cx="281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1934"/>
            <a:ext cx="3528695" cy="126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network </a:t>
            </a:r>
            <a:r>
              <a:rPr sz="1400" dirty="0">
                <a:latin typeface="Arial"/>
                <a:cs typeface="Arial"/>
              </a:rPr>
              <a:t>model is </a:t>
            </a:r>
            <a:r>
              <a:rPr sz="1400" spc="-5" dirty="0">
                <a:latin typeface="Arial"/>
                <a:cs typeface="Arial"/>
              </a:rPr>
              <a:t>the extension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hierarchical structure because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 many-to-many relationships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be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managed in a </a:t>
            </a:r>
            <a:r>
              <a:rPr sz="1400" spc="-5" dirty="0">
                <a:latin typeface="Arial"/>
                <a:cs typeface="Arial"/>
              </a:rPr>
              <a:t>tree-like structure that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 </a:t>
            </a:r>
            <a:r>
              <a:rPr sz="1400" dirty="0">
                <a:latin typeface="Arial"/>
                <a:cs typeface="Arial"/>
              </a:rPr>
              <a:t>multiple</a:t>
            </a:r>
            <a:r>
              <a:rPr sz="1400" spc="-5" dirty="0">
                <a:latin typeface="Arial"/>
                <a:cs typeface="Arial"/>
              </a:rPr>
              <a:t> parents.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478726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https://www.tutorialspoint.com/assets/questions/images/120543-1532343127.jpg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66647" y="1719198"/>
            <a:ext cx="281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232785"/>
            <a:ext cx="3540760" cy="107505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9250" marR="390525" indent="-337185">
              <a:lnSpc>
                <a:spcPct val="97600"/>
              </a:lnSpc>
              <a:spcBef>
                <a:spcPts val="1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redundancy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 efficiently than that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hierarchical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630"/>
              </a:lnSpc>
              <a:spcBef>
                <a:spcPts val="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previous node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successor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node/s.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0477" y="4814722"/>
            <a:ext cx="3029585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https://www.tutorialspoint.com/assets/questions/images/120543-1532343127.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930313"/>
            <a:ext cx="4571365" cy="336181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6575" y="0"/>
            <a:ext cx="4797425" cy="5143500"/>
            <a:chOff x="4346575" y="0"/>
            <a:chExt cx="47974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75" y="930275"/>
              <a:ext cx="4796536" cy="33616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66647" y="1719198"/>
            <a:ext cx="2813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20365"/>
            <a:ext cx="3537585" cy="190881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9250" marR="5080" indent="-337185">
              <a:lnSpc>
                <a:spcPct val="97400"/>
              </a:lnSpc>
              <a:spcBef>
                <a:spcPts val="1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maintained by </a:t>
            </a:r>
            <a:r>
              <a:rPr sz="1400" spc="-5" dirty="0">
                <a:latin typeface="Arial"/>
                <a:cs typeface="Arial"/>
              </a:rPr>
              <a:t>indexing structure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linked </a:t>
            </a:r>
            <a:r>
              <a:rPr sz="1400" spc="-5" dirty="0">
                <a:latin typeface="Arial"/>
                <a:cs typeface="Arial"/>
              </a:rPr>
              <a:t>list (circular) where </a:t>
            </a:r>
            <a:r>
              <a:rPr sz="1400" dirty="0">
                <a:latin typeface="Arial"/>
                <a:cs typeface="Arial"/>
              </a:rPr>
              <a:t>a program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maintains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current </a:t>
            </a:r>
            <a:r>
              <a:rPr sz="1400" dirty="0">
                <a:latin typeface="Arial"/>
                <a:cs typeface="Arial"/>
              </a:rPr>
              <a:t>position and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navigates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5" dirty="0">
                <a:latin typeface="Arial"/>
                <a:cs typeface="Arial"/>
              </a:rPr>
              <a:t>one record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another </a:t>
            </a:r>
            <a:r>
              <a:rPr sz="1400" spc="-10" dirty="0">
                <a:latin typeface="Arial"/>
                <a:cs typeface="Arial"/>
              </a:rPr>
              <a:t>by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following</a:t>
            </a:r>
            <a:r>
              <a:rPr sz="1400" dirty="0">
                <a:latin typeface="Arial"/>
                <a:cs typeface="Arial"/>
              </a:rPr>
              <a:t> 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record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participates.</a:t>
            </a:r>
            <a:endParaRPr sz="1400">
              <a:latin typeface="Arial"/>
              <a:cs typeface="Arial"/>
            </a:endParaRPr>
          </a:p>
          <a:p>
            <a:pPr marL="349250" marR="709930" indent="-337185">
              <a:lnSpc>
                <a:spcPts val="1630"/>
              </a:lnSpc>
              <a:spcBef>
                <a:spcPts val="1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Records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located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supplying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48453" y="4843517"/>
            <a:ext cx="319151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https://www.tutorialspoint.com/assets/questions/images/120543-1532343127.jpg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6575" y="0"/>
            <a:ext cx="4797425" cy="5143500"/>
            <a:chOff x="4346575" y="0"/>
            <a:chExt cx="47974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75" y="930275"/>
              <a:ext cx="4796536" cy="33616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719198"/>
            <a:ext cx="3453765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726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Advantages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indent="-335915">
              <a:lnSpc>
                <a:spcPts val="1670"/>
              </a:lnSpc>
              <a:spcBef>
                <a:spcPts val="17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Fast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97400"/>
              </a:lnSpc>
              <a:spcBef>
                <a:spcPts val="3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also allows users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create queries </a:t>
            </a:r>
            <a:r>
              <a:rPr sz="1400" dirty="0">
                <a:latin typeface="Arial"/>
                <a:cs typeface="Arial"/>
              </a:rPr>
              <a:t> that are </a:t>
            </a:r>
            <a:r>
              <a:rPr sz="1400" spc="-5" dirty="0">
                <a:latin typeface="Arial"/>
                <a:cs typeface="Arial"/>
              </a:rPr>
              <a:t>more complex </a:t>
            </a:r>
            <a:r>
              <a:rPr sz="1400" dirty="0">
                <a:latin typeface="Arial"/>
                <a:cs typeface="Arial"/>
              </a:rPr>
              <a:t>than </a:t>
            </a:r>
            <a:r>
              <a:rPr sz="1400" spc="-5" dirty="0">
                <a:latin typeface="Arial"/>
                <a:cs typeface="Arial"/>
              </a:rPr>
              <a:t>those </a:t>
            </a:r>
            <a:r>
              <a:rPr sz="1400" dirty="0">
                <a:latin typeface="Arial"/>
                <a:cs typeface="Arial"/>
              </a:rPr>
              <a:t>they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created </a:t>
            </a:r>
            <a:r>
              <a:rPr sz="1400" dirty="0">
                <a:latin typeface="Arial"/>
                <a:cs typeface="Arial"/>
              </a:rPr>
              <a:t>using a </a:t>
            </a:r>
            <a:r>
              <a:rPr sz="1400" spc="-5" dirty="0">
                <a:latin typeface="Arial"/>
                <a:cs typeface="Arial"/>
              </a:rPr>
              <a:t>hierarchical </a:t>
            </a:r>
            <a:r>
              <a:rPr sz="1400" dirty="0">
                <a:latin typeface="Arial"/>
                <a:cs typeface="Arial"/>
              </a:rPr>
              <a:t>database.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variety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queries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run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over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0468"/>
            <a:ext cx="371411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https://www.tutorialspoint.com/assets/questions/images/120543-1532343127.jpg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959" y="644397"/>
            <a:ext cx="314515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spc="-5" dirty="0"/>
              <a:t>Network </a:t>
            </a:r>
            <a:r>
              <a:rPr spc="-650" dirty="0"/>
              <a:t> </a:t>
            </a:r>
            <a:r>
              <a:rPr spc="-5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46575" y="0"/>
            <a:ext cx="4797425" cy="5143500"/>
            <a:chOff x="4346575" y="0"/>
            <a:chExt cx="47974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6575" y="930275"/>
              <a:ext cx="4796536" cy="33616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719198"/>
            <a:ext cx="3387725" cy="2479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4869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Disadvantages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marR="186690" indent="-337185">
              <a:lnSpc>
                <a:spcPts val="1630"/>
              </a:lnSpc>
              <a:spcBef>
                <a:spcPts val="17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familiar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work </a:t>
            </a:r>
            <a:r>
              <a:rPr sz="1400" dirty="0">
                <a:latin typeface="Arial"/>
                <a:cs typeface="Arial"/>
              </a:rPr>
              <a:t> through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630"/>
              </a:lnSpc>
              <a:spcBef>
                <a:spcPts val="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Updating </a:t>
            </a:r>
            <a:r>
              <a:rPr sz="1400" spc="-5" dirty="0">
                <a:latin typeface="Arial"/>
                <a:cs typeface="Arial"/>
              </a:rPr>
              <a:t>inside this </a:t>
            </a:r>
            <a:r>
              <a:rPr sz="1400" dirty="0">
                <a:latin typeface="Arial"/>
                <a:cs typeface="Arial"/>
              </a:rPr>
              <a:t>database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tedious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task.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endParaRPr sz="1400">
              <a:latin typeface="Arial"/>
              <a:cs typeface="Arial"/>
            </a:endParaRPr>
          </a:p>
          <a:p>
            <a:pPr marL="349250" marR="370840">
              <a:lnSpc>
                <a:spcPts val="163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structure without affecting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programs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this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structure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through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0468"/>
            <a:ext cx="371411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https://www.tutorialspoint.com/assets/questions/images/120543-1532343127.jpg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671573" y="827278"/>
            <a:ext cx="1210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Ex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9300" y="1726819"/>
            <a:ext cx="3052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Hirarchical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42764"/>
            <a:ext cx="3544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https://www.dbmsinternals.com/wp-content/uploads/2016/11/download.png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4200" y="1257477"/>
            <a:ext cx="7352665" cy="338264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92" y="2548508"/>
            <a:ext cx="291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3866"/>
            <a:ext cx="3192780" cy="2755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Sourcehttps://d5ngkkf53wl41.cloudfront.net/interview-questions/dbms/what-is-db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359890"/>
            <a:ext cx="4570984" cy="28949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8194" y="1722247"/>
            <a:ext cx="195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38094"/>
            <a:ext cx="3484879" cy="200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management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system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makes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possible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organize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marR="8636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elements: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Engine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37020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Sourcehttps://d5ngkkf53wl41.cloudfront.net/interview-questions/dbms/what-is-dbms.png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91965" y="1355051"/>
            <a:ext cx="4850384" cy="28949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71752" y="1722247"/>
            <a:ext cx="220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Advantages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36" y="2738094"/>
            <a:ext cx="2869565" cy="17570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sharing.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pro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Better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Minimized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inconsistency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access.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decision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making.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reas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end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ser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cti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20818"/>
            <a:ext cx="4199255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https://cdn5.vectorstock.com/i/1000x1000/21/59/dbms-database-management-system-computer-data-vect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24375" y="1146835"/>
            <a:ext cx="4618990" cy="27856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81500" y="0"/>
            <a:ext cx="4762500" cy="5143500"/>
            <a:chOff x="4381500" y="0"/>
            <a:chExt cx="47625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0" y="1482089"/>
              <a:ext cx="4761230" cy="23806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9352" y="1722247"/>
            <a:ext cx="2507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Disadvantages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36" y="2861538"/>
            <a:ext cx="3383915" cy="10153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Increased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costs.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Management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complexity.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aintaining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ren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Frequent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upgrade/replacement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cycles.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6565"/>
            <a:ext cx="365188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.qsstudy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.com/wp-content/uploads/2018/10/Database-Management-System-3.jpg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280" y="827278"/>
            <a:ext cx="213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10031" y="1583563"/>
            <a:ext cx="351853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425450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Object-Oriented Database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Management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Systems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(OODBMS)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378537"/>
            <a:ext cx="3691890" cy="216979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2400">
              <a:lnSpc>
                <a:spcPct val="100000"/>
              </a:lnSpc>
              <a:spcBef>
                <a:spcPts val="275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469900" marR="5080" indent="-337185" algn="just">
              <a:lnSpc>
                <a:spcPct val="114999"/>
              </a:lnSpc>
              <a:spcBef>
                <a:spcPts val="190"/>
              </a:spcBef>
              <a:buSzPct val="116666"/>
              <a:buFont typeface="Arial"/>
              <a:buChar char="●"/>
              <a:tabLst>
                <a:tab pos="470534" algn="l"/>
              </a:tabLst>
            </a:pPr>
            <a:r>
              <a:rPr sz="1200" spc="-5" dirty="0">
                <a:latin typeface="Arial"/>
                <a:cs typeface="Arial"/>
              </a:rPr>
              <a:t>They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are</a:t>
            </a:r>
            <a:r>
              <a:rPr sz="1200" dirty="0">
                <a:latin typeface="Arial"/>
                <a:cs typeface="Arial"/>
              </a:rPr>
              <a:t> different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from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other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Object-Oriented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Management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revolves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around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“Object”(An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object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here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referred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any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real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world</a:t>
            </a:r>
            <a:r>
              <a:rPr sz="1200" spc="-5" dirty="0">
                <a:latin typeface="Arial"/>
                <a:cs typeface="Arial"/>
              </a:rPr>
              <a:t> entity)</a:t>
            </a:r>
            <a:endParaRPr sz="1200">
              <a:latin typeface="Arial"/>
              <a:cs typeface="Arial"/>
            </a:endParaRPr>
          </a:p>
          <a:p>
            <a:pPr marL="469900" marR="11430" indent="-337185" algn="just">
              <a:lnSpc>
                <a:spcPct val="114999"/>
              </a:lnSpc>
              <a:spcBef>
                <a:spcPts val="195"/>
              </a:spcBef>
              <a:buSzPct val="116666"/>
              <a:buFont typeface="Arial"/>
              <a:buChar char="●"/>
              <a:tabLst>
                <a:tab pos="470534" algn="l"/>
              </a:tabLst>
            </a:pPr>
            <a:r>
              <a:rPr sz="1200" dirty="0">
                <a:latin typeface="Arial"/>
                <a:cs typeface="Arial"/>
              </a:rPr>
              <a:t>It </a:t>
            </a:r>
            <a:r>
              <a:rPr sz="1200" spc="-5" dirty="0">
                <a:latin typeface="Arial"/>
                <a:cs typeface="Arial"/>
              </a:rPr>
              <a:t>is based </a:t>
            </a:r>
            <a:r>
              <a:rPr sz="1200" spc="-10" dirty="0">
                <a:latin typeface="Arial"/>
                <a:cs typeface="Arial"/>
              </a:rPr>
              <a:t>upon </a:t>
            </a:r>
            <a:r>
              <a:rPr sz="1200" spc="-5" dirty="0">
                <a:latin typeface="Arial"/>
                <a:cs typeface="Arial"/>
              </a:rPr>
              <a:t>the concept of various object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oriented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languages such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“C++,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Java”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2396" y="4668418"/>
            <a:ext cx="2845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https://miro.medium.com/max/2988/1*C3XqvO_wmVzxBcZngRCjPg.png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5195" y="1289303"/>
            <a:ext cx="4281805" cy="255651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5940" y="4919090"/>
            <a:ext cx="7556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1084" y="1726819"/>
            <a:ext cx="222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175" y="1275346"/>
            <a:ext cx="7447026" cy="29965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3517"/>
            <a:ext cx="515810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https://cdn.educba.com/academy/wp-content/uploads/2019/03/Applications-of-DBMS.png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3444" y="827278"/>
            <a:ext cx="255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Structure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to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58036" y="1722247"/>
            <a:ext cx="222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4175" y="1226819"/>
            <a:ext cx="8238363" cy="353504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6565"/>
            <a:ext cx="423418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http://1.bp.blogspot.com/-GmlmEbglhWk/Vc12mfuuTYI/AAAAAAAABak/jYO7eiIdprw/s1600/Structure_of_D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2260" y="1762697"/>
            <a:ext cx="219392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47566" y="5048015"/>
            <a:ext cx="897890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90"/>
              </a:lnSpc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3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5" dirty="0">
                <a:latin typeface="Arial"/>
                <a:cs typeface="Arial"/>
              </a:rPr>
              <a:t>dune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Fo</a:t>
            </a:r>
            <a:r>
              <a:rPr sz="800" spc="-10" dirty="0">
                <a:latin typeface="Arial"/>
                <a:cs typeface="Arial"/>
              </a:rPr>
              <a:t>u</a:t>
            </a:r>
            <a:r>
              <a:rPr sz="800" spc="-5" dirty="0">
                <a:latin typeface="Arial"/>
                <a:cs typeface="Arial"/>
              </a:rPr>
              <a:t>nda</a:t>
            </a:r>
            <a:r>
              <a:rPr sz="800" dirty="0">
                <a:latin typeface="Arial"/>
                <a:cs typeface="Arial"/>
              </a:rPr>
              <a:t>tio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4639" y="4859265"/>
            <a:ext cx="878840" cy="297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5570">
              <a:lnSpc>
                <a:spcPts val="770"/>
              </a:lnSpc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A</a:t>
            </a:r>
            <a:r>
              <a:rPr sz="800" spc="-15" dirty="0">
                <a:latin typeface="Arial"/>
                <a:cs typeface="Arial"/>
              </a:rPr>
              <a:t>l</a:t>
            </a:r>
            <a:r>
              <a:rPr sz="800" dirty="0">
                <a:latin typeface="Arial"/>
                <a:cs typeface="Arial"/>
              </a:rPr>
              <a:t>l</a:t>
            </a:r>
            <a:r>
              <a:rPr sz="800" spc="-10" dirty="0">
                <a:latin typeface="Arial"/>
                <a:cs typeface="Arial"/>
              </a:rPr>
              <a:t> </a:t>
            </a:r>
            <a:r>
              <a:rPr sz="800" spc="-5" dirty="0">
                <a:latin typeface="Arial"/>
                <a:cs typeface="Arial"/>
              </a:rPr>
              <a:t>r</a:t>
            </a:r>
            <a:r>
              <a:rPr sz="800" spc="-15" dirty="0">
                <a:latin typeface="Arial"/>
                <a:cs typeface="Arial"/>
              </a:rPr>
              <a:t>i</a:t>
            </a:r>
            <a:r>
              <a:rPr sz="800" spc="-5" dirty="0">
                <a:latin typeface="Arial"/>
                <a:cs typeface="Arial"/>
              </a:rPr>
              <a:t>g</a:t>
            </a:r>
            <a:r>
              <a:rPr sz="800" spc="-20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 </a:t>
            </a:r>
            <a:r>
              <a:rPr sz="800" spc="-20" dirty="0">
                <a:latin typeface="Arial"/>
                <a:cs typeface="Arial"/>
              </a:rPr>
              <a:t>re</a:t>
            </a: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2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6" name="object 6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50495" y="1041717"/>
            <a:ext cx="8858885" cy="4095750"/>
            <a:chOff x="150495" y="1041717"/>
            <a:chExt cx="8858885" cy="4095750"/>
          </a:xfrm>
        </p:grpSpPr>
        <p:sp>
          <p:nvSpPr>
            <p:cNvPr id="9" name="object 9"/>
            <p:cNvSpPr/>
            <p:nvPr/>
          </p:nvSpPr>
          <p:spPr>
            <a:xfrm>
              <a:off x="155575" y="1046480"/>
              <a:ext cx="8848725" cy="360045"/>
            </a:xfrm>
            <a:custGeom>
              <a:avLst/>
              <a:gdLst/>
              <a:ahLst/>
              <a:cxnLst/>
              <a:rect l="l" t="t" r="r" b="b"/>
              <a:pathLst>
                <a:path w="8848725" h="360044">
                  <a:moveTo>
                    <a:pt x="8848725" y="0"/>
                  </a:moveTo>
                  <a:lnTo>
                    <a:pt x="0" y="0"/>
                  </a:lnTo>
                  <a:lnTo>
                    <a:pt x="0" y="360045"/>
                  </a:lnTo>
                  <a:lnTo>
                    <a:pt x="8848725" y="360045"/>
                  </a:lnTo>
                  <a:lnTo>
                    <a:pt x="8848725" y="0"/>
                  </a:lnTo>
                  <a:close/>
                </a:path>
              </a:pathLst>
            </a:custGeom>
            <a:solidFill>
              <a:srgbClr val="C6C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575" y="1405890"/>
              <a:ext cx="8848725" cy="608330"/>
            </a:xfrm>
            <a:custGeom>
              <a:avLst/>
              <a:gdLst/>
              <a:ahLst/>
              <a:cxnLst/>
              <a:rect l="l" t="t" r="r" b="b"/>
              <a:pathLst>
                <a:path w="8848725" h="608330">
                  <a:moveTo>
                    <a:pt x="8848725" y="0"/>
                  </a:moveTo>
                  <a:lnTo>
                    <a:pt x="0" y="0"/>
                  </a:lnTo>
                  <a:lnTo>
                    <a:pt x="0" y="608330"/>
                  </a:lnTo>
                  <a:lnTo>
                    <a:pt x="8848725" y="608330"/>
                  </a:lnTo>
                  <a:lnTo>
                    <a:pt x="88487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575" y="2014855"/>
              <a:ext cx="8848725" cy="519430"/>
            </a:xfrm>
            <a:custGeom>
              <a:avLst/>
              <a:gdLst/>
              <a:ahLst/>
              <a:cxnLst/>
              <a:rect l="l" t="t" r="r" b="b"/>
              <a:pathLst>
                <a:path w="8848725" h="519430">
                  <a:moveTo>
                    <a:pt x="8848725" y="0"/>
                  </a:moveTo>
                  <a:lnTo>
                    <a:pt x="0" y="0"/>
                  </a:lnTo>
                  <a:lnTo>
                    <a:pt x="0" y="519430"/>
                  </a:lnTo>
                  <a:lnTo>
                    <a:pt x="8848725" y="519430"/>
                  </a:lnTo>
                  <a:lnTo>
                    <a:pt x="8848725" y="0"/>
                  </a:lnTo>
                  <a:close/>
                </a:path>
              </a:pathLst>
            </a:custGeom>
            <a:solidFill>
              <a:srgbClr val="EDF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79620" y="2534285"/>
              <a:ext cx="4424680" cy="772795"/>
            </a:xfrm>
            <a:custGeom>
              <a:avLst/>
              <a:gdLst/>
              <a:ahLst/>
              <a:cxnLst/>
              <a:rect l="l" t="t" r="r" b="b"/>
              <a:pathLst>
                <a:path w="4424680" h="772795">
                  <a:moveTo>
                    <a:pt x="4424680" y="0"/>
                  </a:moveTo>
                  <a:lnTo>
                    <a:pt x="0" y="0"/>
                  </a:lnTo>
                  <a:lnTo>
                    <a:pt x="0" y="772794"/>
                  </a:lnTo>
                  <a:lnTo>
                    <a:pt x="4424680" y="772794"/>
                  </a:lnTo>
                  <a:lnTo>
                    <a:pt x="4424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5575" y="3306444"/>
              <a:ext cx="8848725" cy="444500"/>
            </a:xfrm>
            <a:custGeom>
              <a:avLst/>
              <a:gdLst/>
              <a:ahLst/>
              <a:cxnLst/>
              <a:rect l="l" t="t" r="r" b="b"/>
              <a:pathLst>
                <a:path w="8848725" h="444500">
                  <a:moveTo>
                    <a:pt x="8848725" y="0"/>
                  </a:moveTo>
                  <a:lnTo>
                    <a:pt x="0" y="0"/>
                  </a:lnTo>
                  <a:lnTo>
                    <a:pt x="0" y="444499"/>
                  </a:lnTo>
                  <a:lnTo>
                    <a:pt x="8848725" y="444499"/>
                  </a:lnTo>
                  <a:lnTo>
                    <a:pt x="8848725" y="0"/>
                  </a:lnTo>
                  <a:close/>
                </a:path>
              </a:pathLst>
            </a:custGeom>
            <a:solidFill>
              <a:srgbClr val="EDF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9620" y="3750944"/>
              <a:ext cx="4424680" cy="608965"/>
            </a:xfrm>
            <a:custGeom>
              <a:avLst/>
              <a:gdLst/>
              <a:ahLst/>
              <a:cxnLst/>
              <a:rect l="l" t="t" r="r" b="b"/>
              <a:pathLst>
                <a:path w="4424680" h="608964">
                  <a:moveTo>
                    <a:pt x="4424680" y="0"/>
                  </a:moveTo>
                  <a:lnTo>
                    <a:pt x="0" y="0"/>
                  </a:lnTo>
                  <a:lnTo>
                    <a:pt x="0" y="608964"/>
                  </a:lnTo>
                  <a:lnTo>
                    <a:pt x="4424680" y="608964"/>
                  </a:lnTo>
                  <a:lnTo>
                    <a:pt x="44246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575" y="4359909"/>
              <a:ext cx="8848725" cy="772795"/>
            </a:xfrm>
            <a:custGeom>
              <a:avLst/>
              <a:gdLst/>
              <a:ahLst/>
              <a:cxnLst/>
              <a:rect l="l" t="t" r="r" b="b"/>
              <a:pathLst>
                <a:path w="8848725" h="772795">
                  <a:moveTo>
                    <a:pt x="8848725" y="0"/>
                  </a:moveTo>
                  <a:lnTo>
                    <a:pt x="0" y="0"/>
                  </a:lnTo>
                  <a:lnTo>
                    <a:pt x="0" y="772794"/>
                  </a:lnTo>
                  <a:lnTo>
                    <a:pt x="8848725" y="772794"/>
                  </a:lnTo>
                  <a:lnTo>
                    <a:pt x="8848725" y="0"/>
                  </a:lnTo>
                  <a:close/>
                </a:path>
              </a:pathLst>
            </a:custGeom>
            <a:solidFill>
              <a:srgbClr val="EDF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575" y="1042035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09">
                  <a:moveTo>
                    <a:pt x="0" y="0"/>
                  </a:moveTo>
                  <a:lnTo>
                    <a:pt x="0" y="359410"/>
                  </a:lnTo>
                </a:path>
              </a:pathLst>
            </a:custGeom>
            <a:ln w="9525">
              <a:solidFill>
                <a:srgbClr val="2F5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5575" y="1401445"/>
              <a:ext cx="0" cy="3735704"/>
            </a:xfrm>
            <a:custGeom>
              <a:avLst/>
              <a:gdLst/>
              <a:ahLst/>
              <a:cxnLst/>
              <a:rect l="l" t="t" r="r" b="b"/>
              <a:pathLst>
                <a:path h="3735704">
                  <a:moveTo>
                    <a:pt x="0" y="0"/>
                  </a:moveTo>
                  <a:lnTo>
                    <a:pt x="0" y="3735704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80254" y="1042035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09">
                  <a:moveTo>
                    <a:pt x="0" y="0"/>
                  </a:moveTo>
                  <a:lnTo>
                    <a:pt x="0" y="359410"/>
                  </a:lnTo>
                </a:path>
              </a:pathLst>
            </a:custGeom>
            <a:ln w="9525">
              <a:solidFill>
                <a:srgbClr val="2F5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80254" y="1401445"/>
              <a:ext cx="0" cy="3735704"/>
            </a:xfrm>
            <a:custGeom>
              <a:avLst/>
              <a:gdLst/>
              <a:ahLst/>
              <a:cxnLst/>
              <a:rect l="l" t="t" r="r" b="b"/>
              <a:pathLst>
                <a:path h="3735704">
                  <a:moveTo>
                    <a:pt x="0" y="0"/>
                  </a:moveTo>
                  <a:lnTo>
                    <a:pt x="0" y="3735704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04300" y="1042035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09">
                  <a:moveTo>
                    <a:pt x="0" y="0"/>
                  </a:moveTo>
                  <a:lnTo>
                    <a:pt x="0" y="359410"/>
                  </a:lnTo>
                </a:path>
              </a:pathLst>
            </a:custGeom>
            <a:ln w="9525">
              <a:solidFill>
                <a:srgbClr val="2F5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04300" y="1401445"/>
              <a:ext cx="0" cy="3735704"/>
            </a:xfrm>
            <a:custGeom>
              <a:avLst/>
              <a:gdLst/>
              <a:ahLst/>
              <a:cxnLst/>
              <a:rect l="l" t="t" r="r" b="b"/>
              <a:pathLst>
                <a:path h="3735704">
                  <a:moveTo>
                    <a:pt x="0" y="0"/>
                  </a:moveTo>
                  <a:lnTo>
                    <a:pt x="0" y="3735704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130" y="1046480"/>
              <a:ext cx="8858250" cy="0"/>
            </a:xfrm>
            <a:custGeom>
              <a:avLst/>
              <a:gdLst/>
              <a:ahLst/>
              <a:cxnLst/>
              <a:rect l="l" t="t" r="r" b="b"/>
              <a:pathLst>
                <a:path w="8858250">
                  <a:moveTo>
                    <a:pt x="0" y="0"/>
                  </a:moveTo>
                  <a:lnTo>
                    <a:pt x="8858250" y="0"/>
                  </a:lnTo>
                </a:path>
              </a:pathLst>
            </a:custGeom>
            <a:ln w="9525">
              <a:solidFill>
                <a:srgbClr val="2F5B0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0495" y="1405890"/>
              <a:ext cx="8858250" cy="3726179"/>
            </a:xfrm>
            <a:custGeom>
              <a:avLst/>
              <a:gdLst/>
              <a:ahLst/>
              <a:cxnLst/>
              <a:rect l="l" t="t" r="r" b="b"/>
              <a:pathLst>
                <a:path w="8858250" h="3726179">
                  <a:moveTo>
                    <a:pt x="0" y="0"/>
                  </a:moveTo>
                  <a:lnTo>
                    <a:pt x="8858250" y="0"/>
                  </a:lnTo>
                </a:path>
                <a:path w="8858250" h="3726179">
                  <a:moveTo>
                    <a:pt x="0" y="608330"/>
                  </a:moveTo>
                  <a:lnTo>
                    <a:pt x="8858250" y="608330"/>
                  </a:lnTo>
                </a:path>
                <a:path w="8858250" h="3726179">
                  <a:moveTo>
                    <a:pt x="0" y="1127760"/>
                  </a:moveTo>
                  <a:lnTo>
                    <a:pt x="8858250" y="1127760"/>
                  </a:lnTo>
                </a:path>
                <a:path w="8858250" h="3726179">
                  <a:moveTo>
                    <a:pt x="0" y="1900555"/>
                  </a:moveTo>
                  <a:lnTo>
                    <a:pt x="8858250" y="1900555"/>
                  </a:lnTo>
                </a:path>
                <a:path w="8858250" h="3726179">
                  <a:moveTo>
                    <a:pt x="0" y="2345055"/>
                  </a:moveTo>
                  <a:lnTo>
                    <a:pt x="8858250" y="2345055"/>
                  </a:lnTo>
                </a:path>
                <a:path w="8858250" h="3726179">
                  <a:moveTo>
                    <a:pt x="0" y="2953385"/>
                  </a:moveTo>
                  <a:lnTo>
                    <a:pt x="8858250" y="2953385"/>
                  </a:lnTo>
                </a:path>
                <a:path w="8858250" h="3726179">
                  <a:moveTo>
                    <a:pt x="0" y="3726180"/>
                  </a:moveTo>
                  <a:lnTo>
                    <a:pt x="8858250" y="3726180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8631" y="786129"/>
            <a:ext cx="3063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DBMS</a:t>
            </a:r>
            <a:r>
              <a:rPr spc="-45" dirty="0"/>
              <a:t> </a:t>
            </a:r>
            <a:r>
              <a:rPr spc="-5" dirty="0"/>
              <a:t>VS</a:t>
            </a:r>
            <a:r>
              <a:rPr spc="-45" dirty="0"/>
              <a:t> </a:t>
            </a:r>
            <a:r>
              <a:rPr spc="-5" dirty="0"/>
              <a:t>File</a:t>
            </a:r>
            <a:r>
              <a:rPr spc="-55" dirty="0"/>
              <a:t> </a:t>
            </a:r>
            <a:r>
              <a:rPr dirty="0"/>
              <a:t>System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6346316" y="1092453"/>
            <a:ext cx="8978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latin typeface="Times New Roman"/>
                <a:cs typeface="Times New Roman"/>
              </a:rPr>
              <a:t>File</a:t>
            </a:r>
            <a:r>
              <a:rPr sz="1400" b="1" spc="-7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Times New Roman"/>
                <a:cs typeface="Times New Roman"/>
              </a:rPr>
              <a:t>System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9992" y="982954"/>
            <a:ext cx="4184015" cy="384619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72085" algn="ctr">
              <a:lnSpc>
                <a:spcPct val="100000"/>
              </a:lnSpc>
              <a:spcBef>
                <a:spcPts val="1035"/>
              </a:spcBef>
            </a:pPr>
            <a:r>
              <a:rPr sz="1400" b="1" spc="-5" dirty="0">
                <a:latin typeface="Times New Roman"/>
                <a:cs typeface="Times New Roman"/>
              </a:rPr>
              <a:t>DBMS</a:t>
            </a:r>
            <a:endParaRPr sz="1400">
              <a:latin typeface="Times New Roman"/>
              <a:cs typeface="Times New Roman"/>
            </a:endParaRPr>
          </a:p>
          <a:p>
            <a:pPr marL="12700" marR="631190">
              <a:lnSpc>
                <a:spcPts val="1630"/>
              </a:lnSpc>
              <a:spcBef>
                <a:spcPts val="1035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required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write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procedures.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 marR="161925">
              <a:lnSpc>
                <a:spcPts val="1639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abstract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view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hides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details.</a:t>
            </a:r>
            <a:endParaRPr sz="1400">
              <a:latin typeface="Arial"/>
              <a:cs typeface="Arial"/>
            </a:endParaRPr>
          </a:p>
          <a:p>
            <a:pPr marL="12700" marR="232410">
              <a:lnSpc>
                <a:spcPts val="1639"/>
              </a:lnSpc>
              <a:spcBef>
                <a:spcPts val="800"/>
              </a:spcBef>
            </a:pPr>
            <a:r>
              <a:rPr sz="1400" spc="-5" dirty="0">
                <a:latin typeface="Arial"/>
                <a:cs typeface="Arial"/>
              </a:rPr>
              <a:t>DBMS provides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crash recovery mechanism, i.e.,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protects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failure.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provides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good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protection mechanism.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Arial"/>
              <a:cs typeface="Arial"/>
            </a:endParaRPr>
          </a:p>
          <a:p>
            <a:pPr marL="12700" marR="523875">
              <a:lnSpc>
                <a:spcPts val="1639"/>
              </a:lnSpc>
            </a:pPr>
            <a:r>
              <a:rPr sz="1400" spc="-5" dirty="0">
                <a:latin typeface="Arial"/>
                <a:cs typeface="Arial"/>
              </a:rPr>
              <a:t>DBMS contains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wide variety of sophisticated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techniques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retrieve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DBMS takes </a:t>
            </a:r>
            <a:r>
              <a:rPr sz="1400" dirty="0">
                <a:latin typeface="Arial"/>
                <a:cs typeface="Arial"/>
              </a:rPr>
              <a:t>care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Concurrent </a:t>
            </a:r>
            <a:r>
              <a:rPr sz="1400" spc="-10" dirty="0">
                <a:latin typeface="Arial"/>
                <a:cs typeface="Arial"/>
              </a:rPr>
              <a:t>access of </a:t>
            </a:r>
            <a:r>
              <a:rPr sz="1400" spc="-5" dirty="0">
                <a:latin typeface="Arial"/>
                <a:cs typeface="Arial"/>
              </a:rPr>
              <a:t>data using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locking.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14798" y="1432687"/>
            <a:ext cx="4309110" cy="36042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31115">
              <a:lnSpc>
                <a:spcPts val="163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write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procedures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database.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12700" marR="1024890">
              <a:lnSpc>
                <a:spcPts val="1639"/>
              </a:lnSpc>
            </a:pPr>
            <a:r>
              <a:rPr sz="1400" spc="-5" dirty="0">
                <a:latin typeface="Arial"/>
                <a:cs typeface="Arial"/>
              </a:rPr>
              <a:t>File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provides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detail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storage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97500"/>
              </a:lnSpc>
              <a:spcBef>
                <a:spcPts val="760"/>
              </a:spcBef>
            </a:pPr>
            <a:r>
              <a:rPr sz="1400" spc="-5" dirty="0">
                <a:latin typeface="Arial"/>
                <a:cs typeface="Arial"/>
              </a:rPr>
              <a:t>File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doesn't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crash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mechanism,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i.e., </a:t>
            </a:r>
            <a:r>
              <a:rPr sz="1400" dirty="0">
                <a:latin typeface="Arial"/>
                <a:cs typeface="Arial"/>
              </a:rPr>
              <a:t>if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crashes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entering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lost.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0" dirty="0">
                <a:latin typeface="Arial"/>
                <a:cs typeface="Arial"/>
              </a:rPr>
              <a:t> is </a:t>
            </a:r>
            <a:r>
              <a:rPr sz="1400" spc="-5" dirty="0">
                <a:latin typeface="Arial"/>
                <a:cs typeface="Arial"/>
              </a:rPr>
              <a:t>very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difficult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protect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under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can't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efficiently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retrieve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"/>
              <a:cs typeface="Arial"/>
            </a:endParaRPr>
          </a:p>
          <a:p>
            <a:pPr marL="12700" marR="229235">
              <a:lnSpc>
                <a:spcPct val="97600"/>
              </a:lnSpc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File system, concurrent access </a:t>
            </a:r>
            <a:r>
              <a:rPr sz="1400" dirty="0">
                <a:latin typeface="Arial"/>
                <a:cs typeface="Arial"/>
              </a:rPr>
              <a:t>has </a:t>
            </a:r>
            <a:r>
              <a:rPr sz="1400" spc="-5" dirty="0">
                <a:latin typeface="Arial"/>
                <a:cs typeface="Arial"/>
              </a:rPr>
              <a:t>many </a:t>
            </a:r>
            <a:r>
              <a:rPr sz="1400" dirty="0">
                <a:latin typeface="Arial"/>
                <a:cs typeface="Arial"/>
              </a:rPr>
              <a:t> problems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like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redirecting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other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deleting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or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535551" y="5019547"/>
            <a:ext cx="8255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72260" y="1759649"/>
            <a:ext cx="219392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2240" y="4856217"/>
            <a:ext cx="567690" cy="99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0"/>
              </a:lnSpc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ag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our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1365" y="5052695"/>
            <a:ext cx="4572000" cy="90170"/>
          </a:xfrm>
          <a:custGeom>
            <a:avLst/>
            <a:gdLst/>
            <a:ahLst/>
            <a:cxnLst/>
            <a:rect l="l" t="t" r="r" b="b"/>
            <a:pathLst>
              <a:path w="4572000" h="90170">
                <a:moveTo>
                  <a:pt x="0" y="90169"/>
                </a:moveTo>
                <a:lnTo>
                  <a:pt x="4572000" y="90169"/>
                </a:lnTo>
                <a:lnTo>
                  <a:pt x="4572000" y="0"/>
                </a:lnTo>
                <a:lnTo>
                  <a:pt x="0" y="0"/>
                </a:lnTo>
                <a:lnTo>
                  <a:pt x="0" y="90169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55575" y="4098925"/>
            <a:ext cx="8988425" cy="953769"/>
            <a:chOff x="155575" y="4098925"/>
            <a:chExt cx="8988425" cy="953769"/>
          </a:xfrm>
        </p:grpSpPr>
        <p:sp>
          <p:nvSpPr>
            <p:cNvPr id="6" name="object 6"/>
            <p:cNvSpPr/>
            <p:nvPr/>
          </p:nvSpPr>
          <p:spPr>
            <a:xfrm>
              <a:off x="155575" y="4098925"/>
              <a:ext cx="8988425" cy="476250"/>
            </a:xfrm>
            <a:custGeom>
              <a:avLst/>
              <a:gdLst/>
              <a:ahLst/>
              <a:cxnLst/>
              <a:rect l="l" t="t" r="r" b="b"/>
              <a:pathLst>
                <a:path w="8988425" h="476250">
                  <a:moveTo>
                    <a:pt x="8988425" y="0"/>
                  </a:moveTo>
                  <a:lnTo>
                    <a:pt x="0" y="0"/>
                  </a:lnTo>
                  <a:lnTo>
                    <a:pt x="0" y="476250"/>
                  </a:lnTo>
                  <a:lnTo>
                    <a:pt x="8988425" y="476250"/>
                  </a:lnTo>
                  <a:lnTo>
                    <a:pt x="8988425" y="0"/>
                  </a:lnTo>
                  <a:close/>
                </a:path>
              </a:pathLst>
            </a:custGeom>
            <a:solidFill>
              <a:srgbClr val="EDF0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0" y="4575809"/>
              <a:ext cx="4572000" cy="476884"/>
            </a:xfrm>
            <a:custGeom>
              <a:avLst/>
              <a:gdLst/>
              <a:ahLst/>
              <a:cxnLst/>
              <a:rect l="l" t="t" r="r" b="b"/>
              <a:pathLst>
                <a:path w="4572000" h="476885">
                  <a:moveTo>
                    <a:pt x="4572000" y="0"/>
                  </a:moveTo>
                  <a:lnTo>
                    <a:pt x="0" y="0"/>
                  </a:lnTo>
                  <a:lnTo>
                    <a:pt x="0" y="476884"/>
                  </a:lnTo>
                  <a:lnTo>
                    <a:pt x="4572000" y="476884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155575" y="2459989"/>
            <a:ext cx="8988425" cy="686435"/>
          </a:xfrm>
          <a:custGeom>
            <a:avLst/>
            <a:gdLst/>
            <a:ahLst/>
            <a:cxnLst/>
            <a:rect l="l" t="t" r="r" b="b"/>
            <a:pathLst>
              <a:path w="8988425" h="686435">
                <a:moveTo>
                  <a:pt x="8988425" y="0"/>
                </a:moveTo>
                <a:lnTo>
                  <a:pt x="0" y="0"/>
                </a:lnTo>
                <a:lnTo>
                  <a:pt x="0" y="686435"/>
                </a:lnTo>
                <a:lnTo>
                  <a:pt x="8988425" y="686435"/>
                </a:lnTo>
                <a:lnTo>
                  <a:pt x="8988425" y="0"/>
                </a:lnTo>
                <a:close/>
              </a:path>
            </a:pathLst>
          </a:custGeom>
          <a:solidFill>
            <a:srgbClr val="EDF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575" y="1716404"/>
            <a:ext cx="8988425" cy="476250"/>
          </a:xfrm>
          <a:custGeom>
            <a:avLst/>
            <a:gdLst/>
            <a:ahLst/>
            <a:cxnLst/>
            <a:rect l="l" t="t" r="r" b="b"/>
            <a:pathLst>
              <a:path w="8988425" h="476250">
                <a:moveTo>
                  <a:pt x="8988425" y="0"/>
                </a:moveTo>
                <a:lnTo>
                  <a:pt x="0" y="0"/>
                </a:lnTo>
                <a:lnTo>
                  <a:pt x="0" y="476250"/>
                </a:lnTo>
                <a:lnTo>
                  <a:pt x="8988425" y="476250"/>
                </a:lnTo>
                <a:lnTo>
                  <a:pt x="8988425" y="0"/>
                </a:lnTo>
                <a:close/>
              </a:path>
            </a:pathLst>
          </a:custGeom>
          <a:solidFill>
            <a:srgbClr val="EDF0E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150495" y="0"/>
            <a:ext cx="8998585" cy="5062855"/>
            <a:chOff x="150495" y="0"/>
            <a:chExt cx="8998585" cy="5062855"/>
          </a:xfrm>
        </p:grpSpPr>
        <p:sp>
          <p:nvSpPr>
            <p:cNvPr id="11" name="object 11"/>
            <p:cNvSpPr/>
            <p:nvPr/>
          </p:nvSpPr>
          <p:spPr>
            <a:xfrm>
              <a:off x="4571999" y="0"/>
              <a:ext cx="4572000" cy="1153160"/>
            </a:xfrm>
            <a:custGeom>
              <a:avLst/>
              <a:gdLst/>
              <a:ahLst/>
              <a:cxnLst/>
              <a:rect l="l" t="t" r="r" b="b"/>
              <a:pathLst>
                <a:path w="4572000" h="1153160">
                  <a:moveTo>
                    <a:pt x="4572000" y="0"/>
                  </a:moveTo>
                  <a:lnTo>
                    <a:pt x="0" y="0"/>
                  </a:lnTo>
                  <a:lnTo>
                    <a:pt x="0" y="1153160"/>
                  </a:lnTo>
                  <a:lnTo>
                    <a:pt x="4572000" y="115316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89"/>
              <a:ext cx="791845" cy="31178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5575" y="1152525"/>
              <a:ext cx="8988425" cy="295910"/>
            </a:xfrm>
            <a:custGeom>
              <a:avLst/>
              <a:gdLst/>
              <a:ahLst/>
              <a:cxnLst/>
              <a:rect l="l" t="t" r="r" b="b"/>
              <a:pathLst>
                <a:path w="8988425" h="295909">
                  <a:moveTo>
                    <a:pt x="8988425" y="0"/>
                  </a:moveTo>
                  <a:lnTo>
                    <a:pt x="0" y="0"/>
                  </a:lnTo>
                  <a:lnTo>
                    <a:pt x="0" y="295910"/>
                  </a:lnTo>
                  <a:lnTo>
                    <a:pt x="8988425" y="295910"/>
                  </a:lnTo>
                  <a:lnTo>
                    <a:pt x="8988425" y="0"/>
                  </a:lnTo>
                  <a:close/>
                </a:path>
              </a:pathLst>
            </a:custGeom>
            <a:solidFill>
              <a:srgbClr val="C6C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575" y="1148079"/>
              <a:ext cx="0" cy="295275"/>
            </a:xfrm>
            <a:custGeom>
              <a:avLst/>
              <a:gdLst/>
              <a:ahLst/>
              <a:cxnLst/>
              <a:rect l="l" t="t" r="r" b="b"/>
              <a:pathLst>
                <a:path h="295275">
                  <a:moveTo>
                    <a:pt x="0" y="0"/>
                  </a:moveTo>
                  <a:lnTo>
                    <a:pt x="0" y="295275"/>
                  </a:lnTo>
                </a:path>
              </a:pathLst>
            </a:custGeom>
            <a:ln w="9525">
              <a:solidFill>
                <a:srgbClr val="C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5575" y="1443354"/>
              <a:ext cx="0" cy="3613785"/>
            </a:xfrm>
            <a:custGeom>
              <a:avLst/>
              <a:gdLst/>
              <a:ahLst/>
              <a:cxnLst/>
              <a:rect l="l" t="t" r="r" b="b"/>
              <a:pathLst>
                <a:path h="3613785">
                  <a:moveTo>
                    <a:pt x="0" y="0"/>
                  </a:moveTo>
                  <a:lnTo>
                    <a:pt x="0" y="3613785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700" y="1148079"/>
              <a:ext cx="0" cy="295275"/>
            </a:xfrm>
            <a:custGeom>
              <a:avLst/>
              <a:gdLst/>
              <a:ahLst/>
              <a:cxnLst/>
              <a:rect l="l" t="t" r="r" b="b"/>
              <a:pathLst>
                <a:path h="295275">
                  <a:moveTo>
                    <a:pt x="0" y="0"/>
                  </a:moveTo>
                  <a:lnTo>
                    <a:pt x="0" y="295275"/>
                  </a:lnTo>
                </a:path>
              </a:pathLst>
            </a:custGeom>
            <a:ln w="9525">
              <a:solidFill>
                <a:srgbClr val="C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0700" y="1443354"/>
              <a:ext cx="0" cy="3613785"/>
            </a:xfrm>
            <a:custGeom>
              <a:avLst/>
              <a:gdLst/>
              <a:ahLst/>
              <a:cxnLst/>
              <a:rect l="l" t="t" r="r" b="b"/>
              <a:pathLst>
                <a:path h="3613785">
                  <a:moveTo>
                    <a:pt x="0" y="0"/>
                  </a:moveTo>
                  <a:lnTo>
                    <a:pt x="0" y="3613785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71999" y="1148079"/>
              <a:ext cx="0" cy="295275"/>
            </a:xfrm>
            <a:custGeom>
              <a:avLst/>
              <a:gdLst/>
              <a:ahLst/>
              <a:cxnLst/>
              <a:rect l="l" t="t" r="r" b="b"/>
              <a:pathLst>
                <a:path h="295275">
                  <a:moveTo>
                    <a:pt x="0" y="0"/>
                  </a:moveTo>
                  <a:lnTo>
                    <a:pt x="0" y="295275"/>
                  </a:lnTo>
                </a:path>
              </a:pathLst>
            </a:custGeom>
            <a:ln w="9525">
              <a:solidFill>
                <a:srgbClr val="C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71999" y="1443354"/>
              <a:ext cx="0" cy="3613785"/>
            </a:xfrm>
            <a:custGeom>
              <a:avLst/>
              <a:gdLst/>
              <a:ahLst/>
              <a:cxnLst/>
              <a:rect l="l" t="t" r="r" b="b"/>
              <a:pathLst>
                <a:path h="3613785">
                  <a:moveTo>
                    <a:pt x="0" y="0"/>
                  </a:moveTo>
                  <a:lnTo>
                    <a:pt x="0" y="3613785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44000" y="1148079"/>
              <a:ext cx="0" cy="295275"/>
            </a:xfrm>
            <a:custGeom>
              <a:avLst/>
              <a:gdLst/>
              <a:ahLst/>
              <a:cxnLst/>
              <a:rect l="l" t="t" r="r" b="b"/>
              <a:pathLst>
                <a:path h="295275">
                  <a:moveTo>
                    <a:pt x="0" y="0"/>
                  </a:moveTo>
                  <a:lnTo>
                    <a:pt x="0" y="295275"/>
                  </a:lnTo>
                </a:path>
              </a:pathLst>
            </a:custGeom>
            <a:ln w="9525">
              <a:solidFill>
                <a:srgbClr val="C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4000" y="1443354"/>
              <a:ext cx="0" cy="3613785"/>
            </a:xfrm>
            <a:custGeom>
              <a:avLst/>
              <a:gdLst/>
              <a:ahLst/>
              <a:cxnLst/>
              <a:rect l="l" t="t" r="r" b="b"/>
              <a:pathLst>
                <a:path h="3613785">
                  <a:moveTo>
                    <a:pt x="0" y="0"/>
                  </a:moveTo>
                  <a:lnTo>
                    <a:pt x="0" y="3613785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0495" y="1147445"/>
              <a:ext cx="8993505" cy="9525"/>
            </a:xfrm>
            <a:custGeom>
              <a:avLst/>
              <a:gdLst/>
              <a:ahLst/>
              <a:cxnLst/>
              <a:rect l="l" t="t" r="r" b="b"/>
              <a:pathLst>
                <a:path w="8993505" h="9525">
                  <a:moveTo>
                    <a:pt x="899350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8993505" y="9525"/>
                  </a:lnTo>
                  <a:lnTo>
                    <a:pt x="8993505" y="0"/>
                  </a:lnTo>
                  <a:close/>
                </a:path>
              </a:pathLst>
            </a:custGeom>
            <a:solidFill>
              <a:srgbClr val="C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0495" y="1443354"/>
              <a:ext cx="8992870" cy="3613785"/>
            </a:xfrm>
            <a:custGeom>
              <a:avLst/>
              <a:gdLst/>
              <a:ahLst/>
              <a:cxnLst/>
              <a:rect l="l" t="t" r="r" b="b"/>
              <a:pathLst>
                <a:path w="8992870" h="3613785">
                  <a:moveTo>
                    <a:pt x="8992870" y="3604260"/>
                  </a:moveTo>
                  <a:lnTo>
                    <a:pt x="0" y="3604260"/>
                  </a:lnTo>
                  <a:lnTo>
                    <a:pt x="0" y="3613785"/>
                  </a:lnTo>
                  <a:lnTo>
                    <a:pt x="8992870" y="3613785"/>
                  </a:lnTo>
                  <a:lnTo>
                    <a:pt x="8992870" y="3604260"/>
                  </a:lnTo>
                  <a:close/>
                </a:path>
                <a:path w="8992870" h="3613785">
                  <a:moveTo>
                    <a:pt x="8992870" y="3128010"/>
                  </a:moveTo>
                  <a:lnTo>
                    <a:pt x="0" y="3128010"/>
                  </a:lnTo>
                  <a:lnTo>
                    <a:pt x="0" y="3137535"/>
                  </a:lnTo>
                  <a:lnTo>
                    <a:pt x="8992870" y="3137535"/>
                  </a:lnTo>
                  <a:lnTo>
                    <a:pt x="8992870" y="3128010"/>
                  </a:lnTo>
                  <a:close/>
                </a:path>
                <a:path w="8992870" h="3613785">
                  <a:moveTo>
                    <a:pt x="8992870" y="2651125"/>
                  </a:moveTo>
                  <a:lnTo>
                    <a:pt x="0" y="2651125"/>
                  </a:lnTo>
                  <a:lnTo>
                    <a:pt x="0" y="2660650"/>
                  </a:lnTo>
                  <a:lnTo>
                    <a:pt x="8992870" y="2660650"/>
                  </a:lnTo>
                  <a:lnTo>
                    <a:pt x="8992870" y="2651125"/>
                  </a:lnTo>
                  <a:close/>
                </a:path>
                <a:path w="8992870" h="3613785">
                  <a:moveTo>
                    <a:pt x="8992870" y="2384425"/>
                  </a:moveTo>
                  <a:lnTo>
                    <a:pt x="0" y="2384425"/>
                  </a:lnTo>
                  <a:lnTo>
                    <a:pt x="0" y="2393950"/>
                  </a:lnTo>
                  <a:lnTo>
                    <a:pt x="8992870" y="2393950"/>
                  </a:lnTo>
                  <a:lnTo>
                    <a:pt x="8992870" y="2384425"/>
                  </a:lnTo>
                  <a:close/>
                </a:path>
                <a:path w="8992870" h="3613785">
                  <a:moveTo>
                    <a:pt x="8992870" y="1697990"/>
                  </a:moveTo>
                  <a:lnTo>
                    <a:pt x="0" y="1697990"/>
                  </a:lnTo>
                  <a:lnTo>
                    <a:pt x="0" y="1707515"/>
                  </a:lnTo>
                  <a:lnTo>
                    <a:pt x="8992870" y="1707515"/>
                  </a:lnTo>
                  <a:lnTo>
                    <a:pt x="8992870" y="1697990"/>
                  </a:lnTo>
                  <a:close/>
                </a:path>
                <a:path w="8992870" h="3613785">
                  <a:moveTo>
                    <a:pt x="8992870" y="1012190"/>
                  </a:moveTo>
                  <a:lnTo>
                    <a:pt x="0" y="1012190"/>
                  </a:lnTo>
                  <a:lnTo>
                    <a:pt x="0" y="1021715"/>
                  </a:lnTo>
                  <a:lnTo>
                    <a:pt x="8992870" y="1021715"/>
                  </a:lnTo>
                  <a:lnTo>
                    <a:pt x="8992870" y="1012190"/>
                  </a:lnTo>
                  <a:close/>
                </a:path>
                <a:path w="8992870" h="3613785">
                  <a:moveTo>
                    <a:pt x="8992870" y="745490"/>
                  </a:moveTo>
                  <a:lnTo>
                    <a:pt x="0" y="745490"/>
                  </a:lnTo>
                  <a:lnTo>
                    <a:pt x="0" y="755015"/>
                  </a:lnTo>
                  <a:lnTo>
                    <a:pt x="8992870" y="755015"/>
                  </a:lnTo>
                  <a:lnTo>
                    <a:pt x="8992870" y="745490"/>
                  </a:lnTo>
                  <a:close/>
                </a:path>
                <a:path w="8992870" h="3613785">
                  <a:moveTo>
                    <a:pt x="8992870" y="268605"/>
                  </a:moveTo>
                  <a:lnTo>
                    <a:pt x="0" y="268605"/>
                  </a:lnTo>
                  <a:lnTo>
                    <a:pt x="0" y="278130"/>
                  </a:lnTo>
                  <a:lnTo>
                    <a:pt x="8992870" y="278130"/>
                  </a:lnTo>
                  <a:lnTo>
                    <a:pt x="8992870" y="268605"/>
                  </a:lnTo>
                  <a:close/>
                </a:path>
                <a:path w="8992870" h="3613785">
                  <a:moveTo>
                    <a:pt x="8992870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8992870" y="9525"/>
                  </a:lnTo>
                  <a:lnTo>
                    <a:pt x="8992870" y="0"/>
                  </a:lnTo>
                  <a:close/>
                </a:path>
              </a:pathLst>
            </a:custGeom>
            <a:solidFill>
              <a:srgbClr val="C6C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987348" y="816609"/>
            <a:ext cx="2576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DBMS</a:t>
            </a:r>
            <a:r>
              <a:rPr spc="-55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0847" y="1168653"/>
            <a:ext cx="903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No.</a:t>
            </a:r>
            <a:r>
              <a:rPr sz="1400" spc="229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1704" y="1454022"/>
            <a:ext cx="334517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1)	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 </a:t>
            </a:r>
            <a:r>
              <a:rPr sz="1400" b="1" spc="-5" dirty="0">
                <a:latin typeface="Arial"/>
                <a:cs typeface="Arial"/>
              </a:rPr>
              <a:t>data </a:t>
            </a:r>
            <a:r>
              <a:rPr sz="1400" b="1" spc="-10" dirty="0">
                <a:latin typeface="Arial"/>
                <a:cs typeface="Arial"/>
              </a:rPr>
              <a:t>as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file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704" y="1722247"/>
            <a:ext cx="3851910" cy="44830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76555" marR="5080" indent="-364490">
              <a:lnSpc>
                <a:spcPts val="1639"/>
              </a:lnSpc>
              <a:spcBef>
                <a:spcPts val="19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2)	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either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hierarchical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navigational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1704" y="2197735"/>
            <a:ext cx="3517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3)	</a:t>
            </a:r>
            <a:r>
              <a:rPr sz="1400" b="1" spc="-5" dirty="0">
                <a:latin typeface="Arial"/>
                <a:cs typeface="Arial"/>
              </a:rPr>
              <a:t>Normalization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not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present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1704" y="2464689"/>
            <a:ext cx="4266565" cy="44830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76555" marR="5080" indent="-364490">
              <a:lnSpc>
                <a:spcPts val="1639"/>
              </a:lnSpc>
              <a:spcBef>
                <a:spcPts val="19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4)	DBMS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apply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spc="5" dirty="0">
                <a:latin typeface="Arial"/>
                <a:cs typeface="Arial"/>
              </a:rPr>
              <a:t>any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security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regards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 manipulation.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1704" y="3150489"/>
            <a:ext cx="4273550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76555" marR="5080" indent="-364490">
              <a:lnSpc>
                <a:spcPts val="1630"/>
              </a:lnSpc>
              <a:spcBef>
                <a:spcPts val="20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5)	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relation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between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tables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1704" y="3835095"/>
            <a:ext cx="42291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6)	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does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not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support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distributed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1704" y="4579111"/>
            <a:ext cx="39452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1400" spc="-5" dirty="0">
                <a:latin typeface="Arial"/>
                <a:cs typeface="Arial"/>
              </a:rPr>
              <a:t>8)	Examples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systems,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xml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8034" y="1168653"/>
            <a:ext cx="6673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RD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88890" y="1455546"/>
            <a:ext cx="399605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RDBMS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applications store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tabular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form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88890" y="1723771"/>
            <a:ext cx="4394200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RDBMS,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identifier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88890" y="2197735"/>
            <a:ext cx="29565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Normalization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is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present</a:t>
            </a:r>
            <a:r>
              <a:rPr sz="1400" spc="-10" dirty="0">
                <a:latin typeface="Arial"/>
                <a:cs typeface="Arial"/>
              </a:rPr>
              <a:t> 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588890" y="2466213"/>
            <a:ext cx="4347210" cy="6540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200"/>
              </a:spcBef>
            </a:pPr>
            <a:r>
              <a:rPr sz="1400" spc="-5" dirty="0">
                <a:latin typeface="Arial"/>
                <a:cs typeface="Arial"/>
              </a:rPr>
              <a:t>RDBMS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defines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integrity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constraint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purpose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ACID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(Atomocity,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Consistency,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Isolation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Durability)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property.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88890" y="3150489"/>
            <a:ext cx="4352290" cy="654685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50"/>
              </a:spcBef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relationship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8890" y="3833571"/>
            <a:ext cx="33039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RDBMS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supports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distributed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71704" y="4101795"/>
            <a:ext cx="8820150" cy="44830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76555" marR="5080" indent="-364490">
              <a:lnSpc>
                <a:spcPts val="1639"/>
              </a:lnSpc>
              <a:spcBef>
                <a:spcPts val="190"/>
              </a:spcBef>
              <a:tabLst>
                <a:tab pos="376555" algn="l"/>
                <a:tab pos="4429760" algn="l"/>
              </a:tabLst>
            </a:pPr>
            <a:r>
              <a:rPr sz="1400" spc="-5" dirty="0">
                <a:latin typeface="Arial"/>
                <a:cs typeface="Arial"/>
              </a:rPr>
              <a:t>7)	DBMS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meant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small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organization	RDBMS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designed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b="1" spc="-5" dirty="0">
                <a:latin typeface="Arial"/>
                <a:cs typeface="Arial"/>
              </a:rPr>
              <a:t>handle large </a:t>
            </a:r>
            <a:r>
              <a:rPr sz="1400" b="1" spc="-10" dirty="0">
                <a:latin typeface="Arial"/>
                <a:cs typeface="Arial"/>
              </a:rPr>
              <a:t>amount </a:t>
            </a:r>
            <a:r>
              <a:rPr sz="1400" b="1" spc="-5" dirty="0">
                <a:latin typeface="Arial"/>
                <a:cs typeface="Arial"/>
              </a:rPr>
              <a:t>of data</a:t>
            </a:r>
            <a:r>
              <a:rPr sz="1400" spc="-5" dirty="0">
                <a:latin typeface="Arial"/>
                <a:cs typeface="Arial"/>
              </a:rPr>
              <a:t>.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deal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with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small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spc="-5" dirty="0">
                <a:latin typeface="Arial"/>
                <a:cs typeface="Arial"/>
              </a:rPr>
              <a:t>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single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user</a:t>
            </a:r>
            <a:r>
              <a:rPr sz="1400" spc="-5" dirty="0">
                <a:latin typeface="Arial"/>
                <a:cs typeface="Arial"/>
              </a:rPr>
              <a:t>.</a:t>
            </a:r>
            <a:r>
              <a:rPr sz="1400" spc="2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supports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multiple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users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588890" y="4576064"/>
            <a:ext cx="3567429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200"/>
              </a:spcBef>
            </a:pP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mysql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postgre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sql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server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oracle </a:t>
            </a:r>
            <a:r>
              <a:rPr sz="1400" spc="-5" dirty="0"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5150"/>
            <a:ext cx="775335" cy="308432"/>
          </a:xfrm>
          <a:prstGeom prst="rect">
            <a:avLst/>
          </a:prstGeom>
        </p:spPr>
      </p:pic>
      <p:sp>
        <p:nvSpPr>
          <p:cNvPr id="43" name="object 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1064" y="2548508"/>
            <a:ext cx="3134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RDBMS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3866"/>
            <a:ext cx="3239135" cy="2755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2"/>
              </a:rPr>
              <a:t>https://www.learncomputerscienceonline.com/wp-content/uploads/2019/08/What-I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00500" y="1126223"/>
            <a:ext cx="5142865" cy="348410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38402" y="1722247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206115" cy="126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 (RDBMS)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management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 on the </a:t>
            </a:r>
            <a:r>
              <a:rPr sz="1400" spc="-5" dirty="0">
                <a:latin typeface="Arial"/>
                <a:cs typeface="Arial"/>
              </a:rPr>
              <a:t>relational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introduced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9294"/>
            <a:ext cx="3776979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https://www.learncomputerscienceonline.com/wp-content/uploads/2019/08/What-Is-RDBMS.jpg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00500" y="1121384"/>
            <a:ext cx="5142865" cy="348411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39748" y="1722247"/>
            <a:ext cx="226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ase</a:t>
            </a:r>
            <a:r>
              <a:rPr sz="1800" spc="-1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Arc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206115" cy="1260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 (RDBMS)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management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based on the </a:t>
            </a:r>
            <a:r>
              <a:rPr sz="1400" spc="-5" dirty="0">
                <a:latin typeface="Arial"/>
                <a:cs typeface="Arial"/>
              </a:rPr>
              <a:t>relational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introduced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Codd.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32683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https://www.guru99.com/images/1/042919_0417_DataIndepen1.png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4300" y="875055"/>
            <a:ext cx="5219065" cy="360273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56970"/>
              <a:ext cx="4571365" cy="347611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6544" y="1722247"/>
            <a:ext cx="30594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two-tier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Client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545204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389255" indent="-337185" algn="just">
              <a:lnSpc>
                <a:spcPct val="115700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user interfaces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application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programs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run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client-side.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5700"/>
              </a:lnSpc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server </a:t>
            </a:r>
            <a:r>
              <a:rPr sz="1400" dirty="0">
                <a:latin typeface="Arial"/>
                <a:cs typeface="Arial"/>
              </a:rPr>
              <a:t>side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responsible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provide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functionalities like: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-5" dirty="0">
                <a:latin typeface="Arial"/>
                <a:cs typeface="Arial"/>
              </a:rPr>
              <a:t>processing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transaction management.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1579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https://static.javatpoint.com/dbms/images/dbms-2-tier-architecture.png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819111"/>
              <a:ext cx="4571365" cy="38155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6544" y="1722247"/>
            <a:ext cx="3059430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two-tier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Client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1097915">
              <a:lnSpc>
                <a:spcPct val="100000"/>
              </a:lnSpc>
              <a:spcBef>
                <a:spcPts val="1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363595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3-Tier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case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large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web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application.</a:t>
            </a:r>
            <a:endParaRPr sz="1400">
              <a:latin typeface="Arial"/>
              <a:cs typeface="Arial"/>
            </a:endParaRPr>
          </a:p>
          <a:p>
            <a:pPr marL="349250" marR="140335" indent="-337185">
              <a:lnSpc>
                <a:spcPct val="1159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application </a:t>
            </a:r>
            <a:r>
              <a:rPr sz="1400" dirty="0">
                <a:latin typeface="Arial"/>
                <a:cs typeface="Arial"/>
              </a:rPr>
              <a:t>on </a:t>
            </a:r>
            <a:r>
              <a:rPr sz="1400" spc="-5" dirty="0">
                <a:latin typeface="Arial"/>
                <a:cs typeface="Arial"/>
              </a:rPr>
              <a:t>the client-end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interacts with </a:t>
            </a: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application server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further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communicates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1579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https://static.javatpoint.com/dbms/images/dbms-2-tier-architecture.png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58164"/>
              <a:ext cx="4571365" cy="40302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55344" y="1860930"/>
            <a:ext cx="2747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Three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sch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18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tecture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23413"/>
            <a:ext cx="3484879" cy="169862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9250" marR="5080" indent="-337185">
              <a:lnSpc>
                <a:spcPts val="1630"/>
              </a:lnSpc>
              <a:spcBef>
                <a:spcPts val="2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framework</a:t>
            </a:r>
            <a:r>
              <a:rPr sz="1400" spc="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1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</a:t>
            </a:r>
            <a:r>
              <a:rPr sz="1400" spc="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specific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ts val="159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endParaRPr sz="1400">
              <a:latin typeface="Arial"/>
              <a:cs typeface="Arial"/>
            </a:endParaRPr>
          </a:p>
          <a:p>
            <a:pPr marL="349250" marR="122555">
              <a:lnSpc>
                <a:spcPts val="1630"/>
              </a:lnSpc>
              <a:spcBef>
                <a:spcPts val="70"/>
              </a:spcBef>
            </a:pPr>
            <a:r>
              <a:rPr sz="1400" dirty="0">
                <a:latin typeface="Arial"/>
                <a:cs typeface="Arial"/>
              </a:rPr>
              <a:t>used to separate </a:t>
            </a:r>
            <a:r>
              <a:rPr sz="1400" spc="-1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user applications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ts val="159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architecture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contains</a:t>
            </a:r>
            <a:endParaRPr sz="1400">
              <a:latin typeface="Arial"/>
              <a:cs typeface="Arial"/>
            </a:endParaRPr>
          </a:p>
          <a:p>
            <a:pPr marL="349250" marR="307340">
              <a:lnSpc>
                <a:spcPts val="1630"/>
              </a:lnSpc>
              <a:spcBef>
                <a:spcPts val="80"/>
              </a:spcBef>
            </a:pPr>
            <a:r>
              <a:rPr sz="1400" spc="-5" dirty="0">
                <a:latin typeface="Arial"/>
                <a:cs typeface="Arial"/>
              </a:rPr>
              <a:t>three-levels.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breaks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down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categories.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0468"/>
            <a:ext cx="368300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https://static.javatpoint.com/dbms/images/dbms-three-schema-architecture.png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9756" y="1761173"/>
            <a:ext cx="263525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Arial"/>
                <a:cs typeface="Arial"/>
              </a:rPr>
              <a:t>Flat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File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640" y="3499570"/>
            <a:ext cx="50165" cy="764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52705" y="1117599"/>
            <a:ext cx="4528820" cy="3178810"/>
          </a:xfrm>
          <a:custGeom>
            <a:avLst/>
            <a:gdLst/>
            <a:ahLst/>
            <a:cxnLst/>
            <a:rect l="l" t="t" r="r" b="b"/>
            <a:pathLst>
              <a:path w="4528820" h="3178810">
                <a:moveTo>
                  <a:pt x="4528820" y="0"/>
                </a:moveTo>
                <a:lnTo>
                  <a:pt x="0" y="0"/>
                </a:lnTo>
                <a:lnTo>
                  <a:pt x="0" y="1761490"/>
                </a:lnTo>
                <a:lnTo>
                  <a:pt x="0" y="3178810"/>
                </a:lnTo>
                <a:lnTo>
                  <a:pt x="1950720" y="3178810"/>
                </a:lnTo>
                <a:lnTo>
                  <a:pt x="1950720" y="1761490"/>
                </a:lnTo>
                <a:lnTo>
                  <a:pt x="4528820" y="1761490"/>
                </a:lnTo>
                <a:lnTo>
                  <a:pt x="4528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57503" y="464565"/>
            <a:ext cx="282702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59790" marR="5080" indent="-8477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Purpose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5" dirty="0"/>
              <a:t>database </a:t>
            </a:r>
            <a:r>
              <a:rPr spc="-650" dirty="0"/>
              <a:t> </a:t>
            </a:r>
            <a:r>
              <a:rPr dirty="0"/>
              <a:t>systems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108828" y="4692802"/>
            <a:ext cx="3322954" cy="3962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https://www.sqlservercentral.com/wp-content/uploads/legacy/80e826a794a00213816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dc63e042e0a6c527670d0/DBMS_vs_FMS.jpg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2025" y="1232535"/>
            <a:ext cx="4229608" cy="2347595"/>
          </a:xfrm>
          <a:prstGeom prst="rect">
            <a:avLst/>
          </a:prstGeom>
        </p:spPr>
      </p:pic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4196" y="1112774"/>
          <a:ext cx="4528184" cy="3966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7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330">
                <a:tc>
                  <a:txBody>
                    <a:bodyPr/>
                    <a:lstStyle/>
                    <a:p>
                      <a:pPr marL="706755" marR="349885" indent="-347980">
                        <a:lnSpc>
                          <a:spcPts val="1420"/>
                        </a:lnSpc>
                        <a:spcBef>
                          <a:spcPts val="97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1200" b="1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System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1890">
                <a:tc>
                  <a:txBody>
                    <a:bodyPr/>
                    <a:lstStyle/>
                    <a:p>
                      <a:pPr marL="116839" marR="169545">
                        <a:lnSpc>
                          <a:spcPct val="98800"/>
                        </a:lnSpc>
                        <a:spcBef>
                          <a:spcPts val="9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general,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easy-to-use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to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store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general files which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require less security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constraints.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16839" marR="113030">
                        <a:lnSpc>
                          <a:spcPts val="1420"/>
                        </a:lnSpc>
                        <a:spcBef>
                          <a:spcPts val="919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Database management system is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used when security constraints are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high.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9305">
                <a:tc>
                  <a:txBody>
                    <a:bodyPr/>
                    <a:lstStyle/>
                    <a:p>
                      <a:pPr marL="116839" marR="161290">
                        <a:lnSpc>
                          <a:spcPct val="98800"/>
                        </a:lnSpc>
                        <a:spcBef>
                          <a:spcPts val="9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 Redundancy is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more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management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6839" marR="330835">
                        <a:lnSpc>
                          <a:spcPts val="142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 Redundancy is less 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7380">
                <a:tc>
                  <a:txBody>
                    <a:bodyPr/>
                    <a:lstStyle/>
                    <a:p>
                      <a:pPr marL="116839" marR="397510">
                        <a:lnSpc>
                          <a:spcPts val="1420"/>
                        </a:lnSpc>
                        <a:spcBef>
                          <a:spcPts val="106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</a:t>
                      </a:r>
                      <a:r>
                        <a:rPr sz="1200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Inconsistency</a:t>
                      </a:r>
                      <a:r>
                        <a:rPr sz="12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is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more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file 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6839" marR="330835">
                        <a:lnSpc>
                          <a:spcPts val="1420"/>
                        </a:lnSpc>
                        <a:spcBef>
                          <a:spcPts val="106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Data Inconsistency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less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305">
                <a:tc>
                  <a:txBody>
                    <a:bodyPr/>
                    <a:lstStyle/>
                    <a:p>
                      <a:pPr marL="116839" marR="149225">
                        <a:lnSpc>
                          <a:spcPct val="98800"/>
                        </a:lnSpc>
                        <a:spcBef>
                          <a:spcPts val="93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Centralisation is hard to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get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when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comes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12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File </a:t>
                      </a:r>
                      <a:r>
                        <a:rPr sz="1200" spc="-3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1811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116839" marR="282575">
                        <a:lnSpc>
                          <a:spcPts val="143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Centralisation is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achieved in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Database</a:t>
                      </a:r>
                      <a:r>
                        <a:rPr sz="12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Management</a:t>
                      </a:r>
                      <a:r>
                        <a:rPr sz="12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System.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L w="9525">
                      <a:solidFill>
                        <a:srgbClr val="C1C1C1"/>
                      </a:solidFill>
                      <a:prstDash val="solid"/>
                    </a:lnL>
                    <a:lnR w="9525">
                      <a:solidFill>
                        <a:srgbClr val="C1C1C1"/>
                      </a:solidFill>
                      <a:prstDash val="solid"/>
                    </a:lnR>
                    <a:lnT w="9525">
                      <a:solidFill>
                        <a:srgbClr val="C1C1C1"/>
                      </a:solidFill>
                      <a:prstDash val="solid"/>
                    </a:lnT>
                    <a:lnB w="9525">
                      <a:solidFill>
                        <a:srgbClr val="C1C1C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58164"/>
              <a:ext cx="4571365" cy="40302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860930"/>
            <a:ext cx="3495040" cy="2971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Internal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Arial"/>
              <a:cs typeface="Arial"/>
            </a:endParaRPr>
          </a:p>
          <a:p>
            <a:pPr marL="349250" marR="66675" indent="-337185">
              <a:lnSpc>
                <a:spcPts val="163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has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internal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describes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physical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storage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structure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1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internal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 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45"/>
              </a:lnSpc>
            </a:pPr>
            <a:r>
              <a:rPr sz="1400" b="1" spc="-5" dirty="0">
                <a:latin typeface="Arial"/>
                <a:cs typeface="Arial"/>
              </a:rPr>
              <a:t>physical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schema.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630"/>
              </a:lnSpc>
              <a:spcBef>
                <a:spcPts val="8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stored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block.</a:t>
            </a:r>
            <a:endParaRPr sz="1400">
              <a:latin typeface="Arial"/>
              <a:cs typeface="Arial"/>
            </a:endParaRPr>
          </a:p>
          <a:p>
            <a:pPr marL="349250" marR="151765" indent="-337185">
              <a:lnSpc>
                <a:spcPts val="1630"/>
              </a:lnSpc>
              <a:spcBef>
                <a:spcPts val="4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r>
              <a:rPr sz="1400" spc="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complex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low-level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structures</a:t>
            </a:r>
            <a:r>
              <a:rPr sz="1400" b="1" spc="1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590"/>
              </a:lnSpc>
            </a:pPr>
            <a:r>
              <a:rPr sz="1400" spc="-5" dirty="0">
                <a:latin typeface="Arial"/>
                <a:cs typeface="Arial"/>
              </a:rPr>
              <a:t>detail.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0468"/>
            <a:ext cx="368300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https://static.javatpoint.com/dbms/images/dbms-three-schema-architecture.png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58164"/>
              <a:ext cx="4571365" cy="403021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38402" y="1860930"/>
            <a:ext cx="1781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Conceptual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399157"/>
            <a:ext cx="3514090" cy="254000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9250" marR="5080" indent="-337185">
              <a:lnSpc>
                <a:spcPct val="97400"/>
              </a:lnSpc>
              <a:spcBef>
                <a:spcPts val="1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conceptual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 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design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conceptual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Conceptual </a:t>
            </a:r>
            <a:r>
              <a:rPr sz="1400" spc="-10" dirty="0">
                <a:latin typeface="Arial"/>
                <a:cs typeface="Arial"/>
              </a:rPr>
              <a:t>level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 known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logical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level.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conceptual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structure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whole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208279" indent="-337185" algn="just">
              <a:lnSpc>
                <a:spcPct val="97400"/>
              </a:lnSpc>
              <a:spcBef>
                <a:spcPts val="3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conceptual level describes what </a:t>
            </a:r>
            <a:r>
              <a:rPr sz="1400" dirty="0">
                <a:latin typeface="Arial"/>
                <a:cs typeface="Arial"/>
              </a:rPr>
              <a:t> data are to be </a:t>
            </a:r>
            <a:r>
              <a:rPr sz="1400" spc="-5" dirty="0">
                <a:latin typeface="Arial"/>
                <a:cs typeface="Arial"/>
              </a:rPr>
              <a:t>stored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relationship </a:t>
            </a:r>
            <a:r>
              <a:rPr sz="1400" b="1" spc="-3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exists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among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those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 marL="349250" marR="638810" indent="-335915" algn="just">
              <a:lnSpc>
                <a:spcPts val="1660"/>
              </a:lnSpc>
              <a:spcBef>
                <a:spcPts val="60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Programmers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database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administrators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8016" y="4833620"/>
            <a:ext cx="36830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https://static.javatpoint.com/dbms/images/dbms-three-schema-architecture.png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5104" y="827278"/>
            <a:ext cx="3131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RDBMS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1860930"/>
            <a:ext cx="3322954" cy="2866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44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External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marR="5080" indent="-337185">
              <a:lnSpc>
                <a:spcPct val="97500"/>
              </a:lnSpc>
              <a:spcBef>
                <a:spcPts val="14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At the </a:t>
            </a:r>
            <a:r>
              <a:rPr sz="1400" spc="-5" dirty="0">
                <a:latin typeface="Arial"/>
                <a:cs typeface="Arial"/>
              </a:rPr>
              <a:t>external level,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dirty="0">
                <a:latin typeface="Arial"/>
                <a:cs typeface="Arial"/>
              </a:rPr>
              <a:t> contains </a:t>
            </a:r>
            <a:r>
              <a:rPr sz="1400" spc="-5" dirty="0">
                <a:latin typeface="Arial"/>
                <a:cs typeface="Arial"/>
              </a:rPr>
              <a:t>several schemas that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sometimes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subschema.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subschema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describe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view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external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 </a:t>
            </a:r>
            <a:r>
              <a:rPr sz="1400" spc="-15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55"/>
              </a:lnSpc>
            </a:pPr>
            <a:r>
              <a:rPr sz="1400" b="1" spc="-10" dirty="0">
                <a:latin typeface="Arial"/>
                <a:cs typeface="Arial"/>
              </a:rPr>
              <a:t>view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schema.</a:t>
            </a:r>
            <a:endParaRPr sz="1400">
              <a:latin typeface="Arial"/>
              <a:cs typeface="Arial"/>
            </a:endParaRPr>
          </a:p>
          <a:p>
            <a:pPr marL="349250" marR="139065" indent="-337185">
              <a:lnSpc>
                <a:spcPct val="97200"/>
              </a:lnSpc>
              <a:spcBef>
                <a:spcPts val="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view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schema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user interaction </a:t>
            </a:r>
            <a:r>
              <a:rPr sz="1400" b="1" dirty="0">
                <a:latin typeface="Arial"/>
                <a:cs typeface="Arial"/>
              </a:rPr>
              <a:t>with </a:t>
            </a:r>
            <a:r>
              <a:rPr sz="1400" b="1" spc="-5" dirty="0">
                <a:latin typeface="Arial"/>
                <a:cs typeface="Arial"/>
              </a:rPr>
              <a:t>database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systems.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3620"/>
            <a:ext cx="36830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https://static.javatpoint.com/dbms/images/dbms-three-schema-architecture.png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758164"/>
            <a:ext cx="4571365" cy="403021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744" y="2367152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Algebra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5390"/>
            <a:ext cx="320294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https://encrypted-tbn0.gstatic.com/images?q=tbn%3AANd9GcRrt8Z79xBi_fs1wY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50740" y="1550720"/>
            <a:ext cx="4492625" cy="251587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7001" y="1719198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104997"/>
            <a:ext cx="3477895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10" dirty="0">
                <a:latin typeface="Arial"/>
                <a:cs typeface="Arial"/>
              </a:rPr>
              <a:t>Relational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Algebra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procedural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takes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input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output.</a:t>
            </a:r>
            <a:endParaRPr sz="1400">
              <a:latin typeface="Arial"/>
              <a:cs typeface="Arial"/>
            </a:endParaRPr>
          </a:p>
          <a:p>
            <a:pPr marL="349250" marR="38798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Relational algebra operations are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recursively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6246"/>
            <a:ext cx="4223385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https://encrypted-tbn0.gstatic.com/images?q=tbn%3AANd9GcRrt8Z79xBi_fs1wYROuo33pDaGmXFbTyRB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0740" y="1542389"/>
            <a:ext cx="4492625" cy="251587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Algebra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332" y="1719198"/>
            <a:ext cx="206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17770"/>
            <a:ext cx="3691254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https://www.gatevidyalay.com/wp-content/uploads/2018/08/Relational-Algebra-Operators.png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4300" y="1464361"/>
            <a:ext cx="8813165" cy="367830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40332" y="1719198"/>
            <a:ext cx="2068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5144"/>
            <a:ext cx="33337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https://static.javatpoint.com/dbms/images/dbms-relational-algebra.png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6336" y="3459378"/>
            <a:ext cx="1668145" cy="101028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3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HTM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ents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4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Heading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Formatting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Text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Images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2143099"/>
            <a:ext cx="9142856" cy="256032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54812" y="1726819"/>
            <a:ext cx="3504565" cy="3320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203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SELECT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(σ)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marR="5080" indent="-337185">
              <a:lnSpc>
                <a:spcPct val="114999"/>
              </a:lnSpc>
              <a:spcBef>
                <a:spcPts val="11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SELECT </a:t>
            </a:r>
            <a:r>
              <a:rPr sz="1400" spc="-5" dirty="0">
                <a:latin typeface="Arial"/>
                <a:cs typeface="Arial"/>
              </a:rPr>
              <a:t>operation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subset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dirty="0">
                <a:latin typeface="Arial"/>
                <a:cs typeface="Arial"/>
              </a:rPr>
              <a:t> according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400050" indent="-387985">
              <a:lnSpc>
                <a:spcPct val="100000"/>
              </a:lnSpc>
              <a:buChar char="●"/>
              <a:tabLst>
                <a:tab pos="399415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Sigma(σ)Symbol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Notation:</a:t>
            </a:r>
            <a:r>
              <a:rPr sz="1400" spc="3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σ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p(r)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σ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prediction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40"/>
              </a:spcBef>
            </a:pP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b="1" dirty="0">
                <a:latin typeface="Arial"/>
                <a:cs typeface="Arial"/>
              </a:rPr>
              <a:t>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propositional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logic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587875" y="1473"/>
            <a:ext cx="4559935" cy="2924175"/>
            <a:chOff x="4587875" y="1473"/>
            <a:chExt cx="4559935" cy="2924175"/>
          </a:xfrm>
        </p:grpSpPr>
        <p:sp>
          <p:nvSpPr>
            <p:cNvPr id="9" name="object 9"/>
            <p:cNvSpPr/>
            <p:nvPr/>
          </p:nvSpPr>
          <p:spPr>
            <a:xfrm>
              <a:off x="9138284" y="1177289"/>
              <a:ext cx="0" cy="10795"/>
            </a:xfrm>
            <a:custGeom>
              <a:avLst/>
              <a:gdLst/>
              <a:ahLst/>
              <a:cxnLst/>
              <a:rect l="l" t="t" r="r" b="b"/>
              <a:pathLst>
                <a:path h="10794">
                  <a:moveTo>
                    <a:pt x="0" y="0"/>
                  </a:moveTo>
                  <a:lnTo>
                    <a:pt x="0" y="10236"/>
                  </a:lnTo>
                </a:path>
              </a:pathLst>
            </a:custGeom>
            <a:ln w="9525">
              <a:solidFill>
                <a:srgbClr val="2FE7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92447" y="1473"/>
              <a:ext cx="4553585" cy="1177290"/>
            </a:xfrm>
            <a:custGeom>
              <a:avLst/>
              <a:gdLst/>
              <a:ahLst/>
              <a:cxnLst/>
              <a:rect l="l" t="t" r="r" b="b"/>
              <a:pathLst>
                <a:path w="4553584" h="1177290">
                  <a:moveTo>
                    <a:pt x="4553077" y="0"/>
                  </a:moveTo>
                  <a:lnTo>
                    <a:pt x="0" y="0"/>
                  </a:lnTo>
                  <a:lnTo>
                    <a:pt x="0" y="1176832"/>
                  </a:lnTo>
                  <a:lnTo>
                    <a:pt x="4553077" y="1176832"/>
                  </a:lnTo>
                  <a:lnTo>
                    <a:pt x="455307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87875" y="1178318"/>
              <a:ext cx="9525" cy="655955"/>
            </a:xfrm>
            <a:custGeom>
              <a:avLst/>
              <a:gdLst/>
              <a:ahLst/>
              <a:cxnLst/>
              <a:rect l="l" t="t" r="r" b="b"/>
              <a:pathLst>
                <a:path w="9525" h="655955">
                  <a:moveTo>
                    <a:pt x="9144" y="9207"/>
                  </a:moveTo>
                  <a:lnTo>
                    <a:pt x="0" y="9207"/>
                  </a:lnTo>
                  <a:lnTo>
                    <a:pt x="0" y="655701"/>
                  </a:lnTo>
                  <a:lnTo>
                    <a:pt x="9144" y="655701"/>
                  </a:lnTo>
                  <a:lnTo>
                    <a:pt x="9144" y="9207"/>
                  </a:lnTo>
                  <a:close/>
                </a:path>
                <a:path w="9525" h="655955">
                  <a:moveTo>
                    <a:pt x="9144" y="0"/>
                  </a:moveTo>
                  <a:lnTo>
                    <a:pt x="0" y="0"/>
                  </a:lnTo>
                  <a:lnTo>
                    <a:pt x="0" y="9131"/>
                  </a:lnTo>
                  <a:lnTo>
                    <a:pt x="9144" y="9131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2FE7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587875" y="1834006"/>
              <a:ext cx="3032125" cy="361315"/>
            </a:xfrm>
            <a:custGeom>
              <a:avLst/>
              <a:gdLst/>
              <a:ahLst/>
              <a:cxnLst/>
              <a:rect l="l" t="t" r="r" b="b"/>
              <a:pathLst>
                <a:path w="3032125" h="361314">
                  <a:moveTo>
                    <a:pt x="1516634" y="352044"/>
                  </a:moveTo>
                  <a:lnTo>
                    <a:pt x="9144" y="35204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352044"/>
                  </a:lnTo>
                  <a:lnTo>
                    <a:pt x="0" y="361188"/>
                  </a:lnTo>
                  <a:lnTo>
                    <a:pt x="9144" y="361188"/>
                  </a:lnTo>
                  <a:lnTo>
                    <a:pt x="1516634" y="361188"/>
                  </a:lnTo>
                  <a:lnTo>
                    <a:pt x="1516634" y="352044"/>
                  </a:lnTo>
                  <a:close/>
                </a:path>
                <a:path w="3032125" h="361314">
                  <a:moveTo>
                    <a:pt x="3031744" y="352044"/>
                  </a:moveTo>
                  <a:lnTo>
                    <a:pt x="1525778" y="352044"/>
                  </a:lnTo>
                  <a:lnTo>
                    <a:pt x="1525778" y="361188"/>
                  </a:lnTo>
                  <a:lnTo>
                    <a:pt x="3031744" y="361188"/>
                  </a:lnTo>
                  <a:lnTo>
                    <a:pt x="3031744" y="352044"/>
                  </a:lnTo>
                  <a:close/>
                </a:path>
              </a:pathLst>
            </a:custGeom>
            <a:solidFill>
              <a:srgbClr val="C6C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133522" y="2190622"/>
              <a:ext cx="9525" cy="0"/>
            </a:xfrm>
            <a:custGeom>
              <a:avLst/>
              <a:gdLst/>
              <a:ahLst/>
              <a:cxnLst/>
              <a:rect l="l" t="t" r="r" b="b"/>
              <a:pathLst>
                <a:path w="9525">
                  <a:moveTo>
                    <a:pt x="0" y="0"/>
                  </a:moveTo>
                  <a:lnTo>
                    <a:pt x="9525" y="0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87875" y="2186050"/>
              <a:ext cx="4558030" cy="361315"/>
            </a:xfrm>
            <a:custGeom>
              <a:avLst/>
              <a:gdLst/>
              <a:ahLst/>
              <a:cxnLst/>
              <a:rect l="l" t="t" r="r" b="b"/>
              <a:pathLst>
                <a:path w="4558030" h="361314">
                  <a:moveTo>
                    <a:pt x="9144" y="9144"/>
                  </a:moveTo>
                  <a:lnTo>
                    <a:pt x="0" y="9144"/>
                  </a:lnTo>
                  <a:lnTo>
                    <a:pt x="0" y="361188"/>
                  </a:lnTo>
                  <a:lnTo>
                    <a:pt x="9144" y="361188"/>
                  </a:lnTo>
                  <a:lnTo>
                    <a:pt x="9144" y="9144"/>
                  </a:lnTo>
                  <a:close/>
                </a:path>
                <a:path w="4558030" h="361314">
                  <a:moveTo>
                    <a:pt x="4557649" y="0"/>
                  </a:moveTo>
                  <a:lnTo>
                    <a:pt x="3041015" y="0"/>
                  </a:lnTo>
                  <a:lnTo>
                    <a:pt x="3041015" y="9144"/>
                  </a:lnTo>
                  <a:lnTo>
                    <a:pt x="4557649" y="9144"/>
                  </a:lnTo>
                  <a:lnTo>
                    <a:pt x="4557649" y="0"/>
                  </a:lnTo>
                  <a:close/>
                </a:path>
              </a:pathLst>
            </a:custGeom>
            <a:solidFill>
              <a:srgbClr val="C6CC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97019" y="2558160"/>
              <a:ext cx="3022600" cy="350520"/>
            </a:xfrm>
            <a:custGeom>
              <a:avLst/>
              <a:gdLst/>
              <a:ahLst/>
              <a:cxnLst/>
              <a:rect l="l" t="t" r="r" b="b"/>
              <a:pathLst>
                <a:path w="3022600" h="350519">
                  <a:moveTo>
                    <a:pt x="1505966" y="0"/>
                  </a:moveTo>
                  <a:lnTo>
                    <a:pt x="0" y="0"/>
                  </a:lnTo>
                  <a:lnTo>
                    <a:pt x="0" y="350520"/>
                  </a:lnTo>
                  <a:lnTo>
                    <a:pt x="1505966" y="350520"/>
                  </a:lnTo>
                  <a:lnTo>
                    <a:pt x="1505966" y="0"/>
                  </a:lnTo>
                  <a:close/>
                </a:path>
                <a:path w="3022600" h="350519">
                  <a:moveTo>
                    <a:pt x="3022600" y="0"/>
                  </a:moveTo>
                  <a:lnTo>
                    <a:pt x="1515110" y="0"/>
                  </a:lnTo>
                  <a:lnTo>
                    <a:pt x="1515110" y="350520"/>
                  </a:lnTo>
                  <a:lnTo>
                    <a:pt x="3022600" y="350520"/>
                  </a:lnTo>
                  <a:lnTo>
                    <a:pt x="302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138284" y="2547238"/>
              <a:ext cx="0" cy="373380"/>
            </a:xfrm>
            <a:custGeom>
              <a:avLst/>
              <a:gdLst/>
              <a:ahLst/>
              <a:cxnLst/>
              <a:rect l="l" t="t" r="r" b="b"/>
              <a:pathLst>
                <a:path h="373380">
                  <a:moveTo>
                    <a:pt x="0" y="361442"/>
                  </a:moveTo>
                  <a:lnTo>
                    <a:pt x="0" y="373125"/>
                  </a:lnTo>
                </a:path>
                <a:path h="373380">
                  <a:moveTo>
                    <a:pt x="0" y="0"/>
                  </a:moveTo>
                  <a:lnTo>
                    <a:pt x="0" y="10922"/>
                  </a:lnTo>
                </a:path>
              </a:pathLst>
            </a:custGeom>
            <a:ln w="9525">
              <a:solidFill>
                <a:srgbClr val="C6CC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8889" y="2558160"/>
              <a:ext cx="1517015" cy="350520"/>
            </a:xfrm>
            <a:custGeom>
              <a:avLst/>
              <a:gdLst/>
              <a:ahLst/>
              <a:cxnLst/>
              <a:rect l="l" t="t" r="r" b="b"/>
              <a:pathLst>
                <a:path w="1517015" h="350519">
                  <a:moveTo>
                    <a:pt x="1516633" y="0"/>
                  </a:moveTo>
                  <a:lnTo>
                    <a:pt x="0" y="0"/>
                  </a:lnTo>
                  <a:lnTo>
                    <a:pt x="0" y="350519"/>
                  </a:lnTo>
                  <a:lnTo>
                    <a:pt x="1516633" y="350519"/>
                  </a:lnTo>
                  <a:lnTo>
                    <a:pt x="1516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634866" y="5025643"/>
            <a:ext cx="9766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Edunet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Foundation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587875" y="2547200"/>
            <a:ext cx="4558030" cy="372745"/>
          </a:xfrm>
          <a:custGeom>
            <a:avLst/>
            <a:gdLst/>
            <a:ahLst/>
            <a:cxnLst/>
            <a:rect l="l" t="t" r="r" b="b"/>
            <a:pathLst>
              <a:path w="4558030" h="372744">
                <a:moveTo>
                  <a:pt x="1516634" y="0"/>
                </a:moveTo>
                <a:lnTo>
                  <a:pt x="9144" y="0"/>
                </a:lnTo>
                <a:lnTo>
                  <a:pt x="0" y="0"/>
                </a:lnTo>
                <a:lnTo>
                  <a:pt x="0" y="9436"/>
                </a:lnTo>
                <a:lnTo>
                  <a:pt x="0" y="363004"/>
                </a:lnTo>
                <a:lnTo>
                  <a:pt x="0" y="372148"/>
                </a:lnTo>
                <a:lnTo>
                  <a:pt x="9144" y="372148"/>
                </a:lnTo>
                <a:lnTo>
                  <a:pt x="1516634" y="372148"/>
                </a:lnTo>
                <a:lnTo>
                  <a:pt x="1516634" y="363004"/>
                </a:lnTo>
                <a:lnTo>
                  <a:pt x="9144" y="363004"/>
                </a:lnTo>
                <a:lnTo>
                  <a:pt x="9144" y="9436"/>
                </a:lnTo>
                <a:lnTo>
                  <a:pt x="1516634" y="9436"/>
                </a:lnTo>
                <a:lnTo>
                  <a:pt x="1516634" y="0"/>
                </a:lnTo>
                <a:close/>
              </a:path>
              <a:path w="4558030" h="372744">
                <a:moveTo>
                  <a:pt x="3031744" y="363004"/>
                </a:moveTo>
                <a:lnTo>
                  <a:pt x="1525778" y="363004"/>
                </a:lnTo>
                <a:lnTo>
                  <a:pt x="1525778" y="372148"/>
                </a:lnTo>
                <a:lnTo>
                  <a:pt x="3031744" y="372148"/>
                </a:lnTo>
                <a:lnTo>
                  <a:pt x="3031744" y="363004"/>
                </a:lnTo>
                <a:close/>
              </a:path>
              <a:path w="4558030" h="372744">
                <a:moveTo>
                  <a:pt x="3031744" y="0"/>
                </a:moveTo>
                <a:lnTo>
                  <a:pt x="1525778" y="0"/>
                </a:lnTo>
                <a:lnTo>
                  <a:pt x="1525778" y="9436"/>
                </a:lnTo>
                <a:lnTo>
                  <a:pt x="3031744" y="9436"/>
                </a:lnTo>
                <a:lnTo>
                  <a:pt x="3031744" y="0"/>
                </a:lnTo>
                <a:close/>
              </a:path>
              <a:path w="4558030" h="372744">
                <a:moveTo>
                  <a:pt x="4557649" y="363004"/>
                </a:moveTo>
                <a:lnTo>
                  <a:pt x="3041015" y="363004"/>
                </a:lnTo>
                <a:lnTo>
                  <a:pt x="3041015" y="372148"/>
                </a:lnTo>
                <a:lnTo>
                  <a:pt x="4557649" y="372148"/>
                </a:lnTo>
                <a:lnTo>
                  <a:pt x="4557649" y="363004"/>
                </a:lnTo>
                <a:close/>
              </a:path>
              <a:path w="4558030" h="372744">
                <a:moveTo>
                  <a:pt x="4557649" y="0"/>
                </a:moveTo>
                <a:lnTo>
                  <a:pt x="3041015" y="0"/>
                </a:lnTo>
                <a:lnTo>
                  <a:pt x="3041015" y="9436"/>
                </a:lnTo>
                <a:lnTo>
                  <a:pt x="4557649" y="9436"/>
                </a:lnTo>
                <a:lnTo>
                  <a:pt x="4557649" y="0"/>
                </a:lnTo>
                <a:close/>
              </a:path>
            </a:pathLst>
          </a:custGeom>
          <a:solidFill>
            <a:srgbClr val="C6CCB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4592446" y="-635"/>
          <a:ext cx="4573905" cy="5142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3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3005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Loan</a:t>
                      </a:r>
                      <a:r>
                        <a:rPr sz="1400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Relation: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Loan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Table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2FE7BA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marL="118745" marR="149225">
                        <a:lnSpc>
                          <a:spcPts val="1639"/>
                        </a:lnSpc>
                        <a:spcBef>
                          <a:spcPts val="894"/>
                        </a:spcBef>
                      </a:pPr>
                      <a:r>
                        <a:rPr sz="1400" dirty="0">
                          <a:latin typeface="Times New Roman"/>
                          <a:cs typeface="Times New Roman"/>
                        </a:rPr>
                        <a:t>BR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_</a:t>
                      </a:r>
                      <a:r>
                        <a:rPr sz="1400" spc="-2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4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M  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13664" marB="0">
                    <a:lnR w="9525">
                      <a:solidFill>
                        <a:srgbClr val="2FE7BA"/>
                      </a:solidFill>
                      <a:prstDash val="solid"/>
                    </a:lnR>
                    <a:lnT w="9525">
                      <a:solidFill>
                        <a:srgbClr val="2FE7BA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6839" marR="21590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LOAN_NO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2FE7BA"/>
                      </a:solidFill>
                      <a:prstDash val="solid"/>
                    </a:lnL>
                    <a:lnR w="9525">
                      <a:solidFill>
                        <a:srgbClr val="2FE7BA"/>
                      </a:solidFill>
                      <a:prstDash val="solid"/>
                    </a:lnR>
                    <a:lnT w="9525">
                      <a:solidFill>
                        <a:srgbClr val="2FE7BA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0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AMOUNT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235" marB="0">
                    <a:lnL w="9525">
                      <a:solidFill>
                        <a:srgbClr val="2FE7BA"/>
                      </a:solidFill>
                      <a:prstDash val="solid"/>
                    </a:lnL>
                    <a:lnT w="9525">
                      <a:solidFill>
                        <a:srgbClr val="2FE7BA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Mumbai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R w="9525">
                      <a:solidFill>
                        <a:srgbClr val="C6CCBD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215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L-17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10000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Delhi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1755" marB="0">
                    <a:lnR w="9525">
                      <a:solidFill>
                        <a:srgbClr val="C6CCBD"/>
                      </a:solidFill>
                      <a:prstDash val="solid"/>
                    </a:lnR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78740" marR="21590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L-23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175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20000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1755" marB="0">
                    <a:lnL w="9525">
                      <a:solidFill>
                        <a:srgbClr val="C6CCBD"/>
                      </a:solidFill>
                      <a:prstDash val="solid"/>
                    </a:lnL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445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Kolkata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ts val="1664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Input: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0805">
                        <a:lnSpc>
                          <a:spcPts val="1664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σ</a:t>
                      </a:r>
                      <a:r>
                        <a:rPr sz="14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BRANCH_NAM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50">
                        <a:latin typeface="Times New Roman"/>
                        <a:cs typeface="Times New Roman"/>
                      </a:endParaRPr>
                    </a:p>
                    <a:p>
                      <a:pPr marL="3810">
                        <a:lnSpc>
                          <a:spcPts val="72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 r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ig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er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L="78740" marR="215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L-15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R="21590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E=“Mumbai"</a:t>
                      </a:r>
                      <a:r>
                        <a:rPr sz="14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(LOAN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15000</a:t>
                      </a:r>
                      <a:endParaRPr sz="1400">
                        <a:latin typeface="Verdana"/>
                        <a:cs typeface="Verdana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25400">
                        <a:lnSpc>
                          <a:spcPct val="100000"/>
                        </a:lnSpc>
                        <a:spcBef>
                          <a:spcPts val="136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)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90998" y="679450"/>
            <a:ext cx="1157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abl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our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03750" y="1054735"/>
          <a:ext cx="4552950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Database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Satish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Programming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Sandip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14680" y="1726819"/>
            <a:ext cx="7181850" cy="275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20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SELECT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(σ)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Arial"/>
              <a:cs typeface="Arial"/>
            </a:endParaRPr>
          </a:p>
          <a:p>
            <a:pPr marL="438150" indent="-337185">
              <a:lnSpc>
                <a:spcPct val="100000"/>
              </a:lnSpc>
              <a:buChar char="●"/>
              <a:tabLst>
                <a:tab pos="438150" algn="l"/>
                <a:tab pos="438784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121285">
              <a:lnSpc>
                <a:spcPts val="1655"/>
              </a:lnSpc>
              <a:spcBef>
                <a:spcPts val="590"/>
              </a:spcBef>
            </a:pPr>
            <a:r>
              <a:rPr sz="2100" baseline="19841" dirty="0">
                <a:latin typeface="Arial"/>
                <a:cs typeface="Arial"/>
              </a:rPr>
              <a:t>σ</a:t>
            </a:r>
            <a:r>
              <a:rPr sz="2100" spc="44" baseline="19841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topic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=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"Database"</a:t>
            </a:r>
            <a:r>
              <a:rPr sz="900" spc="190" dirty="0">
                <a:latin typeface="Arial"/>
                <a:cs typeface="Arial"/>
              </a:rPr>
              <a:t> </a:t>
            </a:r>
            <a:r>
              <a:rPr sz="2100" spc="-7" baseline="19841" dirty="0">
                <a:latin typeface="Arial"/>
                <a:cs typeface="Arial"/>
              </a:rPr>
              <a:t>(Courses)</a:t>
            </a:r>
            <a:endParaRPr sz="2100" baseline="19841">
              <a:latin typeface="Arial"/>
              <a:cs typeface="Arial"/>
            </a:endParaRPr>
          </a:p>
          <a:p>
            <a:pPr marL="121285">
              <a:lnSpc>
                <a:spcPts val="1655"/>
              </a:lnSpc>
            </a:pPr>
            <a:r>
              <a:rPr sz="1400" b="1" spc="-5" dirty="0">
                <a:latin typeface="Arial"/>
                <a:cs typeface="Arial"/>
              </a:rPr>
              <a:t>Output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Courses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topic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'Database'.</a:t>
            </a:r>
            <a:endParaRPr sz="1400">
              <a:latin typeface="Arial"/>
              <a:cs typeface="Arial"/>
            </a:endParaRPr>
          </a:p>
          <a:p>
            <a:pPr marL="4381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438150" algn="l"/>
                <a:tab pos="438784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121285">
              <a:lnSpc>
                <a:spcPts val="1670"/>
              </a:lnSpc>
              <a:spcBef>
                <a:spcPts val="565"/>
              </a:spcBef>
            </a:pPr>
            <a:r>
              <a:rPr sz="2100" spc="52" baseline="21825" dirty="0">
                <a:latin typeface="Arial"/>
                <a:cs typeface="Arial"/>
              </a:rPr>
              <a:t>σ</a:t>
            </a:r>
            <a:r>
              <a:rPr sz="2100" spc="-104" baseline="21825" dirty="0">
                <a:latin typeface="Arial"/>
                <a:cs typeface="Arial"/>
              </a:rPr>
              <a:t> </a:t>
            </a:r>
            <a:r>
              <a:rPr sz="900" spc="5" dirty="0">
                <a:latin typeface="Arial"/>
                <a:cs typeface="Arial"/>
              </a:rPr>
              <a:t>topic</a:t>
            </a:r>
            <a:r>
              <a:rPr sz="900" spc="-5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=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"Database"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and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author</a:t>
            </a:r>
            <a:r>
              <a:rPr sz="900" spc="-45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=</a:t>
            </a:r>
            <a:r>
              <a:rPr sz="900" spc="-40" dirty="0">
                <a:latin typeface="Arial"/>
                <a:cs typeface="Arial"/>
              </a:rPr>
              <a:t> </a:t>
            </a:r>
            <a:r>
              <a:rPr sz="900" spc="15" dirty="0">
                <a:latin typeface="Arial"/>
                <a:cs typeface="Arial"/>
              </a:rPr>
              <a:t>“Satish"</a:t>
            </a:r>
            <a:r>
              <a:rPr sz="2100" spc="22" baseline="21825" dirty="0">
                <a:latin typeface="Arial"/>
                <a:cs typeface="Arial"/>
              </a:rPr>
              <a:t>(</a:t>
            </a:r>
            <a:r>
              <a:rPr sz="2100" spc="-120" baseline="21825" dirty="0">
                <a:latin typeface="Arial"/>
                <a:cs typeface="Arial"/>
              </a:rPr>
              <a:t> </a:t>
            </a:r>
            <a:r>
              <a:rPr sz="2100" spc="44" baseline="21825" dirty="0">
                <a:latin typeface="Arial"/>
                <a:cs typeface="Arial"/>
              </a:rPr>
              <a:t>Courses)</a:t>
            </a:r>
            <a:endParaRPr sz="2100" baseline="21825">
              <a:latin typeface="Arial"/>
              <a:cs typeface="Arial"/>
            </a:endParaRPr>
          </a:p>
          <a:p>
            <a:pPr marL="121285">
              <a:lnSpc>
                <a:spcPts val="1670"/>
              </a:lnSpc>
            </a:pPr>
            <a:r>
              <a:rPr sz="1400" b="1" spc="-5" dirty="0">
                <a:latin typeface="Arial"/>
                <a:cs typeface="Arial"/>
              </a:rPr>
              <a:t>Output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Courses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topic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'Database'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'author'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Satish.</a:t>
            </a:r>
            <a:endParaRPr sz="1400">
              <a:latin typeface="Arial"/>
              <a:cs typeface="Arial"/>
            </a:endParaRPr>
          </a:p>
          <a:p>
            <a:pPr marL="4381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438150" algn="l"/>
                <a:tab pos="438784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121285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latin typeface="Arial"/>
                <a:cs typeface="Arial"/>
              </a:rPr>
              <a:t>σ</a:t>
            </a:r>
            <a:r>
              <a:rPr sz="1400" spc="25" dirty="0">
                <a:latin typeface="Arial"/>
                <a:cs typeface="Arial"/>
              </a:rPr>
              <a:t> </a:t>
            </a:r>
            <a:r>
              <a:rPr sz="1350" spc="-7" baseline="-30864" dirty="0">
                <a:latin typeface="Arial"/>
                <a:cs typeface="Arial"/>
              </a:rPr>
              <a:t>sales</a:t>
            </a:r>
            <a:r>
              <a:rPr sz="1350" spc="52" baseline="-30864" dirty="0">
                <a:latin typeface="Arial"/>
                <a:cs typeface="Arial"/>
              </a:rPr>
              <a:t> </a:t>
            </a:r>
            <a:r>
              <a:rPr sz="1350" baseline="-30864" dirty="0">
                <a:latin typeface="Arial"/>
                <a:cs typeface="Arial"/>
              </a:rPr>
              <a:t>&gt;</a:t>
            </a:r>
            <a:r>
              <a:rPr sz="1350" spc="30" baseline="-30864" dirty="0">
                <a:latin typeface="Arial"/>
                <a:cs typeface="Arial"/>
              </a:rPr>
              <a:t> </a:t>
            </a:r>
            <a:r>
              <a:rPr sz="1350" spc="-7" baseline="-30864" dirty="0">
                <a:latin typeface="Arial"/>
                <a:cs typeface="Arial"/>
              </a:rPr>
              <a:t>50000</a:t>
            </a:r>
            <a:r>
              <a:rPr sz="1350" spc="44" baseline="-3086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(Customers)</a:t>
            </a:r>
            <a:endParaRPr sz="1400">
              <a:latin typeface="Arial"/>
              <a:cs typeface="Arial"/>
            </a:endParaRPr>
          </a:p>
          <a:p>
            <a:pPr marL="121285">
              <a:lnSpc>
                <a:spcPct val="100000"/>
              </a:lnSpc>
              <a:spcBef>
                <a:spcPts val="204"/>
              </a:spcBef>
            </a:pPr>
            <a:r>
              <a:rPr sz="1400" b="1" spc="-5" dirty="0">
                <a:latin typeface="Arial"/>
                <a:cs typeface="Arial"/>
              </a:rPr>
              <a:t>Output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Customers where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sales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50000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9946" y="1726819"/>
            <a:ext cx="1351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Projection(π)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9663" y="865377"/>
            <a:ext cx="29203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Customer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Relation: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34537"/>
            <a:ext cx="3388360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shows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list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those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wish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appear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result. Rest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the attributes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eliminated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∏.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5786" y="3217205"/>
            <a:ext cx="3183890" cy="65722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400" b="1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35"/>
              </a:spcBef>
            </a:pPr>
            <a:r>
              <a:rPr sz="2700" baseline="20061" dirty="0">
                <a:latin typeface="Arial"/>
                <a:cs typeface="Arial"/>
              </a:rPr>
              <a:t>Π</a:t>
            </a:r>
            <a:r>
              <a:rPr sz="2700" spc="-37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CustomerName,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Status </a:t>
            </a:r>
            <a:r>
              <a:rPr sz="2700" spc="-7" baseline="20061" dirty="0">
                <a:latin typeface="Arial"/>
                <a:cs typeface="Arial"/>
              </a:rPr>
              <a:t>(Customers)</a:t>
            </a:r>
            <a:endParaRPr sz="2700" baseline="20061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1050" y="1218564"/>
          <a:ext cx="4565650" cy="1976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CustomerID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EFE70F"/>
                      </a:solidFill>
                      <a:prstDash val="solid"/>
                    </a:lnL>
                    <a:lnR w="12700">
                      <a:solidFill>
                        <a:srgbClr val="9F82F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CustomerName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2390" marB="0">
                    <a:lnL w="12700">
                      <a:solidFill>
                        <a:srgbClr val="9F82F8"/>
                      </a:solidFill>
                      <a:prstDash val="solid"/>
                    </a:lnL>
                    <a:lnR w="12700">
                      <a:solidFill>
                        <a:srgbClr val="00406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Status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00406E"/>
                      </a:solidFill>
                      <a:prstDash val="solid"/>
                    </a:lnL>
                    <a:lnR w="12700">
                      <a:solidFill>
                        <a:srgbClr val="80C7A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2FE70F"/>
                      </a:solidFill>
                      <a:prstDash val="solid"/>
                    </a:lnL>
                    <a:lnR w="12700">
                      <a:solidFill>
                        <a:srgbClr val="EFDEE3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Google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EFDEE3"/>
                      </a:solidFill>
                      <a:prstDash val="solid"/>
                    </a:lnL>
                    <a:lnR w="12700">
                      <a:solidFill>
                        <a:srgbClr val="40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40E70F"/>
                      </a:solidFill>
                      <a:prstDash val="solid"/>
                    </a:lnL>
                    <a:lnR w="12700">
                      <a:solidFill>
                        <a:srgbClr val="EF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0E70F"/>
                      </a:solidFill>
                      <a:prstDash val="solid"/>
                    </a:lnL>
                    <a:lnR w="12700">
                      <a:solidFill>
                        <a:srgbClr val="D0245A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Amazon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0245A"/>
                      </a:solidFill>
                      <a:prstDash val="solid"/>
                    </a:lnL>
                    <a:lnR w="12700">
                      <a:solidFill>
                        <a:srgbClr val="DF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675" marB="0">
                    <a:lnL w="12700">
                      <a:solidFill>
                        <a:srgbClr val="DFE70F"/>
                      </a:solidFill>
                      <a:prstDash val="solid"/>
                    </a:lnL>
                    <a:lnR w="12700">
                      <a:solidFill>
                        <a:srgbClr val="40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40EA0F"/>
                      </a:solidFill>
                      <a:prstDash val="solid"/>
                    </a:lnL>
                    <a:lnR w="12700">
                      <a:solidFill>
                        <a:srgbClr val="1F85F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Apple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1F85F8"/>
                      </a:solidFill>
                      <a:prstDash val="solid"/>
                    </a:lnL>
                    <a:lnR w="12700">
                      <a:solidFill>
                        <a:srgbClr val="5FEA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Inactive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5FEA0F"/>
                      </a:solidFill>
                      <a:prstDash val="solid"/>
                    </a:lnL>
                    <a:lnR w="12700">
                      <a:solidFill>
                        <a:srgbClr val="DF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0F85F8"/>
                      </a:solidFill>
                      <a:prstDash val="solid"/>
                    </a:lnL>
                    <a:lnR w="12700">
                      <a:solidFill>
                        <a:srgbClr val="6FAB0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40EA0F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Alibaba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8580" marB="0">
                    <a:lnL w="12700">
                      <a:solidFill>
                        <a:srgbClr val="6FAB0E"/>
                      </a:solidFill>
                      <a:prstDash val="solid"/>
                    </a:lnL>
                    <a:lnR w="12700">
                      <a:solidFill>
                        <a:srgbClr val="40DBE3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9F82F8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Active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5405" marB="0">
                    <a:lnL w="12700">
                      <a:solidFill>
                        <a:srgbClr val="40DBE3"/>
                      </a:solidFill>
                      <a:prstDash val="solid"/>
                    </a:lnL>
                    <a:lnR w="12700">
                      <a:solidFill>
                        <a:srgbClr val="90E70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89F8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464" y="827278"/>
            <a:ext cx="223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1732" y="1722247"/>
            <a:ext cx="2516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stracti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3624" y="1989861"/>
            <a:ext cx="126364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spc="-5" dirty="0"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5508" y="2042795"/>
            <a:ext cx="3375660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85"/>
              </a:lnSpc>
            </a:pPr>
            <a:r>
              <a:rPr sz="1300" spc="-5" dirty="0">
                <a:latin typeface="Times New Roman"/>
                <a:cs typeface="Times New Roman"/>
              </a:rPr>
              <a:t>Data</a:t>
            </a:r>
            <a:r>
              <a:rPr sz="1300" spc="-3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system</a:t>
            </a:r>
            <a:r>
              <a:rPr sz="1300" spc="-4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are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made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up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of complex</a:t>
            </a:r>
            <a:r>
              <a:rPr sz="1300" spc="-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data</a:t>
            </a:r>
            <a:r>
              <a:rPr sz="1300" spc="-20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structure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508" y="2271395"/>
            <a:ext cx="3714750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85"/>
              </a:lnSpc>
              <a:tabLst>
                <a:tab pos="389890" algn="l"/>
                <a:tab pos="743585" algn="l"/>
                <a:tab pos="1014730" algn="l"/>
                <a:tab pos="1423035" algn="l"/>
                <a:tab pos="2278380" algn="l"/>
                <a:tab pos="2842260" algn="l"/>
                <a:tab pos="3104515" algn="l"/>
                <a:tab pos="3439795" algn="l"/>
              </a:tabLst>
            </a:pPr>
            <a:r>
              <a:rPr sz="1300" spc="-5" dirty="0">
                <a:latin typeface="Times New Roman"/>
                <a:cs typeface="Times New Roman"/>
              </a:rPr>
              <a:t>The	use	of	data	abstract</a:t>
            </a:r>
            <a:r>
              <a:rPr sz="1300" spc="-10" dirty="0">
                <a:latin typeface="Times New Roman"/>
                <a:cs typeface="Times New Roman"/>
              </a:rPr>
              <a:t>i</a:t>
            </a:r>
            <a:r>
              <a:rPr sz="1300" spc="-5" dirty="0">
                <a:latin typeface="Times New Roman"/>
                <a:cs typeface="Times New Roman"/>
              </a:rPr>
              <a:t>on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" dirty="0">
                <a:latin typeface="Times New Roman"/>
                <a:cs typeface="Times New Roman"/>
              </a:rPr>
              <a:t>relates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10" dirty="0">
                <a:latin typeface="Times New Roman"/>
                <a:cs typeface="Times New Roman"/>
              </a:rPr>
              <a:t>t</a:t>
            </a:r>
            <a:r>
              <a:rPr sz="1300" spc="-5" dirty="0">
                <a:latin typeface="Times New Roman"/>
                <a:cs typeface="Times New Roman"/>
              </a:rPr>
              <a:t>o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10" dirty="0">
                <a:latin typeface="Times New Roman"/>
                <a:cs typeface="Times New Roman"/>
              </a:rPr>
              <a:t>th</a:t>
            </a:r>
            <a:r>
              <a:rPr sz="1300" spc="-5" dirty="0">
                <a:latin typeface="Times New Roman"/>
                <a:cs typeface="Times New Roman"/>
              </a:rPr>
              <a:t>e</a:t>
            </a:r>
            <a:r>
              <a:rPr sz="1300" dirty="0">
                <a:latin typeface="Times New Roman"/>
                <a:cs typeface="Times New Roman"/>
              </a:rPr>
              <a:t>	</a:t>
            </a:r>
            <a:r>
              <a:rPr sz="1300" spc="-5" dirty="0">
                <a:latin typeface="Times New Roman"/>
                <a:cs typeface="Times New Roman"/>
              </a:rPr>
              <a:t>user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508" y="2498420"/>
            <a:ext cx="1647825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300" spc="-10" dirty="0">
                <a:latin typeface="Times New Roman"/>
                <a:cs typeface="Times New Roman"/>
              </a:rPr>
              <a:t>interaction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with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database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3624" y="2675915"/>
            <a:ext cx="126364" cy="4826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300" spc="-5" dirty="0"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  <a:spcBef>
                <a:spcPts val="240"/>
              </a:spcBef>
            </a:pPr>
            <a:r>
              <a:rPr sz="1300" spc="-5" dirty="0">
                <a:latin typeface="Arial"/>
                <a:cs typeface="Arial"/>
              </a:rPr>
              <a:t>●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5508" y="2728848"/>
            <a:ext cx="3248660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85"/>
              </a:lnSpc>
            </a:pP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developer</a:t>
            </a:r>
            <a:r>
              <a:rPr sz="1300" spc="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hide</a:t>
            </a:r>
            <a:r>
              <a:rPr sz="1300" spc="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internal detail</a:t>
            </a:r>
            <a:r>
              <a:rPr sz="1300" spc="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from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the </a:t>
            </a:r>
            <a:r>
              <a:rPr sz="1300" dirty="0">
                <a:latin typeface="Times New Roman"/>
                <a:cs typeface="Times New Roman"/>
              </a:rPr>
              <a:t>users.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5508" y="2957448"/>
            <a:ext cx="3388360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1485"/>
              </a:lnSpc>
            </a:pPr>
            <a:r>
              <a:rPr sz="1300" spc="-5" dirty="0">
                <a:latin typeface="Times New Roman"/>
                <a:cs typeface="Times New Roman"/>
              </a:rPr>
              <a:t>The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process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of</a:t>
            </a:r>
            <a:r>
              <a:rPr sz="1300" spc="5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hiding</a:t>
            </a:r>
            <a:r>
              <a:rPr sz="1300" spc="4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irrelevant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detail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from</a:t>
            </a:r>
            <a:r>
              <a:rPr sz="1300" spc="25" dirty="0">
                <a:latin typeface="Times New Roman"/>
                <a:cs typeface="Times New Roman"/>
              </a:rPr>
              <a:t> </a:t>
            </a:r>
            <a:r>
              <a:rPr sz="1300" dirty="0">
                <a:latin typeface="Times New Roman"/>
                <a:cs typeface="Times New Roman"/>
              </a:rPr>
              <a:t>user</a:t>
            </a:r>
            <a:r>
              <a:rPr sz="1300" spc="45" dirty="0">
                <a:latin typeface="Times New Roman"/>
                <a:cs typeface="Times New Roman"/>
              </a:rPr>
              <a:t> </a:t>
            </a:r>
            <a:r>
              <a:rPr sz="1300" spc="-10" dirty="0">
                <a:latin typeface="Times New Roman"/>
                <a:cs typeface="Times New Roman"/>
              </a:rPr>
              <a:t>is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5508" y="3184525"/>
            <a:ext cx="1517015" cy="195580"/>
          </a:xfrm>
          <a:prstGeom prst="rect">
            <a:avLst/>
          </a:prstGeom>
          <a:solidFill>
            <a:srgbClr val="FFF8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85"/>
              </a:lnSpc>
            </a:pPr>
            <a:r>
              <a:rPr sz="1300" spc="-5" dirty="0">
                <a:latin typeface="Times New Roman"/>
                <a:cs typeface="Times New Roman"/>
              </a:rPr>
              <a:t>called</a:t>
            </a:r>
            <a:r>
              <a:rPr sz="1300" spc="-10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data</a:t>
            </a:r>
            <a:r>
              <a:rPr sz="1300" spc="15" dirty="0">
                <a:latin typeface="Times New Roman"/>
                <a:cs typeface="Times New Roman"/>
              </a:rPr>
              <a:t> </a:t>
            </a:r>
            <a:r>
              <a:rPr sz="1300" spc="-5" dirty="0">
                <a:latin typeface="Times New Roman"/>
                <a:cs typeface="Times New Roman"/>
              </a:rPr>
              <a:t>abstraction.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4416" y="3467861"/>
            <a:ext cx="75565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7304" y="4525162"/>
            <a:ext cx="3163570" cy="2755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https://blog.oureducation.in/data-abstraction-and-encapsulation/#!prettyPhoto/0/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9304" y="935989"/>
            <a:ext cx="4543171" cy="304609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99946" y="1726819"/>
            <a:ext cx="1351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Projection(π)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0998" y="679450"/>
            <a:ext cx="1157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abl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our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03750" y="1054735"/>
          <a:ext cx="4552950" cy="1314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Topic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Author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Sales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Database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Satish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Programming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Sandip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tc>
                  <a:txBody>
                    <a:bodyPr/>
                    <a:lstStyle/>
                    <a:p>
                      <a:pPr marL="8699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15000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0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52780" y="2727962"/>
            <a:ext cx="6982459" cy="203962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400050" indent="-337185">
              <a:lnSpc>
                <a:spcPct val="100000"/>
              </a:lnSpc>
              <a:spcBef>
                <a:spcPts val="58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Projection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commutative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property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i.e.</a:t>
            </a:r>
            <a:endParaRPr sz="1400">
              <a:latin typeface="Arial"/>
              <a:cs typeface="Arial"/>
            </a:endParaRPr>
          </a:p>
          <a:p>
            <a:pPr marL="83185">
              <a:lnSpc>
                <a:spcPts val="2150"/>
              </a:lnSpc>
              <a:spcBef>
                <a:spcPts val="620"/>
              </a:spcBef>
            </a:pPr>
            <a:r>
              <a:rPr sz="2700" baseline="20061" dirty="0">
                <a:latin typeface="Arial"/>
                <a:cs typeface="Arial"/>
              </a:rPr>
              <a:t>π</a:t>
            </a:r>
            <a:r>
              <a:rPr sz="2700" spc="-15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&lt;list2&gt;</a:t>
            </a:r>
            <a:r>
              <a:rPr sz="1200" spc="155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(π</a:t>
            </a:r>
            <a:r>
              <a:rPr sz="2700" spc="-15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&lt;list1&gt;</a:t>
            </a:r>
            <a:r>
              <a:rPr sz="1200" spc="15" dirty="0">
                <a:latin typeface="Arial"/>
                <a:cs typeface="Arial"/>
              </a:rPr>
              <a:t> </a:t>
            </a:r>
            <a:r>
              <a:rPr sz="2700" spc="-7" baseline="20061" dirty="0">
                <a:latin typeface="Arial"/>
                <a:cs typeface="Arial"/>
              </a:rPr>
              <a:t>(R)) </a:t>
            </a:r>
            <a:r>
              <a:rPr sz="2700" baseline="20061" dirty="0">
                <a:latin typeface="Arial"/>
                <a:cs typeface="Arial"/>
              </a:rPr>
              <a:t>≠</a:t>
            </a:r>
            <a:r>
              <a:rPr sz="2700" spc="-30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π </a:t>
            </a:r>
            <a:r>
              <a:rPr sz="1200" spc="-5" dirty="0">
                <a:latin typeface="Arial"/>
                <a:cs typeface="Arial"/>
              </a:rPr>
              <a:t>&lt;list1&gt;</a:t>
            </a:r>
            <a:r>
              <a:rPr sz="1200" spc="160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(π</a:t>
            </a:r>
            <a:r>
              <a:rPr sz="2700" spc="-15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&lt;list2&gt;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2700" spc="-7" baseline="20061" dirty="0">
                <a:latin typeface="Arial"/>
                <a:cs typeface="Arial"/>
              </a:rPr>
              <a:t>(R))</a:t>
            </a:r>
            <a:endParaRPr sz="2700" baseline="20061">
              <a:latin typeface="Arial"/>
              <a:cs typeface="Arial"/>
            </a:endParaRPr>
          </a:p>
          <a:p>
            <a:pPr marL="83185">
              <a:lnSpc>
                <a:spcPts val="2150"/>
              </a:lnSpc>
            </a:pPr>
            <a:r>
              <a:rPr sz="1800" dirty="0">
                <a:latin typeface="Arial"/>
                <a:cs typeface="Arial"/>
              </a:rPr>
              <a:t>π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15" baseline="-30092" dirty="0">
                <a:latin typeface="Arial"/>
                <a:cs typeface="Arial"/>
              </a:rPr>
              <a:t>Sales</a:t>
            </a:r>
            <a:r>
              <a:rPr sz="1800" spc="225" baseline="-30092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(π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7" baseline="-30092" dirty="0">
                <a:latin typeface="Arial"/>
                <a:cs typeface="Arial"/>
              </a:rPr>
              <a:t>Topic</a:t>
            </a:r>
            <a:r>
              <a:rPr sz="1800" spc="-120" baseline="-30092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(Courses))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≠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π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" baseline="-30092" dirty="0">
                <a:latin typeface="Arial"/>
                <a:cs typeface="Arial"/>
              </a:rPr>
              <a:t>Topic</a:t>
            </a:r>
            <a:r>
              <a:rPr sz="1800" spc="-10" dirty="0">
                <a:latin typeface="Arial"/>
                <a:cs typeface="Arial"/>
              </a:rPr>
              <a:t>(π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" baseline="-30092" dirty="0">
                <a:latin typeface="Arial"/>
                <a:cs typeface="Arial"/>
              </a:rPr>
              <a:t>Sales</a:t>
            </a:r>
            <a:r>
              <a:rPr sz="1800" spc="-7" baseline="-30092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(Courses))</a:t>
            </a:r>
            <a:endParaRPr sz="1800">
              <a:latin typeface="Arial"/>
              <a:cs typeface="Arial"/>
            </a:endParaRPr>
          </a:p>
          <a:p>
            <a:pPr marL="400050" indent="-337185">
              <a:lnSpc>
                <a:spcPct val="100000"/>
              </a:lnSpc>
              <a:spcBef>
                <a:spcPts val="219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Following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because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both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finally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projects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list-1</a:t>
            </a:r>
            <a:endParaRPr sz="1400">
              <a:latin typeface="Arial"/>
              <a:cs typeface="Arial"/>
            </a:endParaRPr>
          </a:p>
          <a:p>
            <a:pPr marL="400050" indent="-337185">
              <a:lnSpc>
                <a:spcPts val="2145"/>
              </a:lnSpc>
              <a:spcBef>
                <a:spcPts val="620"/>
              </a:spcBef>
              <a:buSzPct val="77777"/>
              <a:buChar char="●"/>
              <a:tabLst>
                <a:tab pos="400050" algn="l"/>
                <a:tab pos="400685" algn="l"/>
              </a:tabLst>
            </a:pPr>
            <a:r>
              <a:rPr sz="2700" baseline="20061" dirty="0">
                <a:latin typeface="Arial"/>
                <a:cs typeface="Arial"/>
              </a:rPr>
              <a:t>π</a:t>
            </a:r>
            <a:r>
              <a:rPr sz="2700" spc="-30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&lt;list1&gt;</a:t>
            </a:r>
            <a:r>
              <a:rPr sz="1200" spc="155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(π</a:t>
            </a:r>
            <a:r>
              <a:rPr sz="2700" spc="-22" baseline="20061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&lt;list2&gt; </a:t>
            </a:r>
            <a:r>
              <a:rPr sz="2700" spc="-7" baseline="20061" dirty="0">
                <a:latin typeface="Arial"/>
                <a:cs typeface="Arial"/>
              </a:rPr>
              <a:t>(R))</a:t>
            </a:r>
            <a:r>
              <a:rPr sz="2700" spc="-15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=</a:t>
            </a:r>
            <a:r>
              <a:rPr sz="2700" spc="-7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π</a:t>
            </a:r>
            <a:r>
              <a:rPr sz="2700" spc="-22" baseline="2006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&lt;list1&gt; </a:t>
            </a:r>
            <a:r>
              <a:rPr sz="2700" spc="-7" baseline="20061" dirty="0">
                <a:latin typeface="Arial"/>
                <a:cs typeface="Arial"/>
              </a:rPr>
              <a:t>(R)</a:t>
            </a:r>
            <a:endParaRPr sz="2700" baseline="20061">
              <a:latin typeface="Arial"/>
              <a:cs typeface="Arial"/>
            </a:endParaRPr>
          </a:p>
          <a:p>
            <a:pPr marL="83185">
              <a:lnSpc>
                <a:spcPts val="2145"/>
              </a:lnSpc>
            </a:pPr>
            <a:r>
              <a:rPr sz="1800" dirty="0">
                <a:latin typeface="Arial"/>
                <a:cs typeface="Arial"/>
              </a:rPr>
              <a:t>π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7" baseline="-30092" dirty="0">
                <a:latin typeface="Arial"/>
                <a:cs typeface="Arial"/>
              </a:rPr>
              <a:t>Sales</a:t>
            </a:r>
            <a:r>
              <a:rPr sz="1800" spc="247" baseline="-30092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(π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7" baseline="-30092" dirty="0">
                <a:latin typeface="Arial"/>
                <a:cs typeface="Arial"/>
              </a:rPr>
              <a:t>Author</a:t>
            </a:r>
            <a:r>
              <a:rPr sz="1800" spc="7" baseline="-30092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(Courses))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= π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7" baseline="-30092" dirty="0">
                <a:latin typeface="Arial"/>
                <a:cs typeface="Arial"/>
              </a:rPr>
              <a:t>Sales</a:t>
            </a:r>
            <a:r>
              <a:rPr sz="1800" spc="7" baseline="-30092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(Courses)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89050" y="1726819"/>
            <a:ext cx="1975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Union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operation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(υ)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112617"/>
            <a:ext cx="3495040" cy="1512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Suppose there are </a:t>
            </a:r>
            <a:r>
              <a:rPr sz="1400" spc="-5" dirty="0">
                <a:latin typeface="Arial"/>
                <a:cs typeface="Arial"/>
              </a:rPr>
              <a:t>two tuples </a:t>
            </a:r>
            <a:r>
              <a:rPr sz="1400" dirty="0">
                <a:latin typeface="Arial"/>
                <a:cs typeface="Arial"/>
              </a:rPr>
              <a:t>R and S.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union </a:t>
            </a:r>
            <a:r>
              <a:rPr sz="1400" spc="-5" dirty="0">
                <a:latin typeface="Arial"/>
                <a:cs typeface="Arial"/>
              </a:rPr>
              <a:t>operation contains </a:t>
            </a:r>
            <a:r>
              <a:rPr sz="1400" dirty="0">
                <a:latin typeface="Arial"/>
                <a:cs typeface="Arial"/>
              </a:rPr>
              <a:t>all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either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  <a:p>
            <a:pPr marL="349250" marR="254000" indent="-337185">
              <a:lnSpc>
                <a:spcPts val="1970"/>
              </a:lnSpc>
              <a:spcBef>
                <a:spcPts val="8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eliminates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denoted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283" y="4203903"/>
            <a:ext cx="4185285" cy="66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639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∏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CUSTOMER_NAME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(BORROW)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6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∏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R_NAME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(DEPOSITOR)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2446" y="-635"/>
          <a:ext cx="456120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POS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5FE766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ACCOUNT_NO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Satish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Pise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A-101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Anip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A-321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OW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D00463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LOAN_NO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Rakesh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L-17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L-23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Vinod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2588" y="1726819"/>
            <a:ext cx="2543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Intersection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Operator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(∩)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41142"/>
            <a:ext cx="3544570" cy="17589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Let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Then-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belonging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S.</a:t>
            </a:r>
            <a:endParaRPr sz="1400">
              <a:latin typeface="Arial"/>
              <a:cs typeface="Arial"/>
            </a:endParaRPr>
          </a:p>
          <a:p>
            <a:pPr marL="349250" marR="240029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automatically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removed.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Intersection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both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283" y="4206951"/>
            <a:ext cx="519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npu</a:t>
            </a:r>
            <a:r>
              <a:rPr sz="1400" b="1" dirty="0">
                <a:latin typeface="Arial"/>
                <a:cs typeface="Arial"/>
              </a:rPr>
              <a:t>t: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2446" y="-635"/>
          <a:ext cx="456120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POS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5FE766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ACCOUNT_NO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Satish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Pise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A-101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Anip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A-321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OW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D00463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LOAN_NO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Rakesh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L-17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L-23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Vinod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677283" y="4434458"/>
            <a:ext cx="4129404" cy="43243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65"/>
              </a:spcBef>
            </a:pPr>
            <a:r>
              <a:rPr sz="1400" dirty="0">
                <a:latin typeface="Arial"/>
                <a:cs typeface="Arial"/>
              </a:rPr>
              <a:t>∏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CUSTOMER_NAME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(BORROW)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∏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R_NAME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(DEPOSITOR)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1920" y="4524374"/>
            <a:ext cx="229870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commutative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associative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6888" y="1726819"/>
            <a:ext cx="231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Difference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Operator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(-)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41142"/>
            <a:ext cx="3515360" cy="200596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Let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Then-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belonging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S.</a:t>
            </a:r>
            <a:endParaRPr sz="1400">
              <a:latin typeface="Arial"/>
              <a:cs typeface="Arial"/>
            </a:endParaRPr>
          </a:p>
          <a:p>
            <a:pPr marL="349250" marR="240029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automatically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removed.</a:t>
            </a:r>
            <a:endParaRPr sz="1400">
              <a:latin typeface="Arial"/>
              <a:cs typeface="Arial"/>
            </a:endParaRPr>
          </a:p>
          <a:p>
            <a:pPr marL="349250" marR="17526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Difference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associative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commutative.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283" y="4206951"/>
            <a:ext cx="4192270" cy="448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dirty="0">
                <a:latin typeface="Arial"/>
                <a:cs typeface="Arial"/>
              </a:rPr>
              <a:t>∏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CUSTOMER_NAME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(BORROW)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∏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2446" y="-635"/>
          <a:ext cx="4561205" cy="406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372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POS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5FE766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ACCOUNT_NO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Satish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Pise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A-101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Anip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A-321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 gridSpan="2"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OW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D00463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959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LOAN_NO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23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Rakesh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L-17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L-23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94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Vinod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4677283" y="4641722"/>
            <a:ext cx="184975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_NAME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(DEPOSITOR)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2900" y="1726819"/>
            <a:ext cx="212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Cartesian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product(X)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812" y="3112617"/>
            <a:ext cx="3192780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Cartesian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product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 combine </a:t>
            </a:r>
            <a:r>
              <a:rPr sz="1400" spc="-5" dirty="0">
                <a:latin typeface="Arial"/>
                <a:cs typeface="Arial"/>
              </a:rPr>
              <a:t>each </a:t>
            </a:r>
            <a:r>
              <a:rPr sz="1400" dirty="0">
                <a:latin typeface="Arial"/>
                <a:cs typeface="Arial"/>
              </a:rPr>
              <a:t>row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dirty="0">
                <a:latin typeface="Arial"/>
                <a:cs typeface="Arial"/>
              </a:rPr>
              <a:t>one </a:t>
            </a:r>
            <a:r>
              <a:rPr sz="1400" spc="-5" dirty="0">
                <a:latin typeface="Arial"/>
                <a:cs typeface="Arial"/>
              </a:rPr>
              <a:t>table with </a:t>
            </a:r>
            <a:r>
              <a:rPr sz="1400" dirty="0">
                <a:latin typeface="Arial"/>
                <a:cs typeface="Arial"/>
              </a:rPr>
              <a:t> 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other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cross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product.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X.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7" name="object 7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634866" y="5024119"/>
            <a:ext cx="9766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Edunet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spc="-10" dirty="0">
                <a:latin typeface="Arial"/>
                <a:cs typeface="Arial"/>
              </a:rPr>
              <a:t>Foundation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71461" y="0"/>
            <a:ext cx="2274570" cy="587375"/>
          </a:xfrm>
          <a:custGeom>
            <a:avLst/>
            <a:gdLst/>
            <a:ahLst/>
            <a:cxnLst/>
            <a:rect l="l" t="t" r="r" b="b"/>
            <a:pathLst>
              <a:path w="2274570" h="587375">
                <a:moveTo>
                  <a:pt x="2274061" y="0"/>
                </a:moveTo>
                <a:lnTo>
                  <a:pt x="0" y="0"/>
                </a:lnTo>
                <a:lnTo>
                  <a:pt x="0" y="587044"/>
                </a:lnTo>
                <a:lnTo>
                  <a:pt x="2274061" y="587044"/>
                </a:lnTo>
                <a:lnTo>
                  <a:pt x="2274061" y="0"/>
                </a:lnTo>
                <a:close/>
              </a:path>
            </a:pathLst>
          </a:custGeom>
          <a:solidFill>
            <a:srgbClr val="EDED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592446" y="-635"/>
          <a:ext cx="4561205" cy="5139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18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89535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POS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9525">
                      <a:solidFill>
                        <a:srgbClr val="5FE7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2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ACCOUNT_NO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414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Satish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Pise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A-101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03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21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21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Anip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A-321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731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40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4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OW</a:t>
                      </a:r>
                      <a:r>
                        <a:rPr sz="14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15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100965" marB="0"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D00463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D00463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230"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LOAN_NO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D00463"/>
                      </a:solidFill>
                      <a:prstDash val="solid"/>
                    </a:lnL>
                    <a:lnR w="9525">
                      <a:solidFill>
                        <a:srgbClr val="D00463"/>
                      </a:solidFill>
                      <a:prstDash val="solid"/>
                    </a:lnR>
                    <a:lnT w="9525">
                      <a:solidFill>
                        <a:srgbClr val="D00463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96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Rakesh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L-17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286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21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L-23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21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Vinod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L-15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8230">
                <a:tc gridSpan="2">
                  <a:txBody>
                    <a:bodyPr/>
                    <a:lstStyle/>
                    <a:p>
                      <a:pPr marL="95885">
                        <a:lnSpc>
                          <a:spcPts val="1620"/>
                        </a:lnSpc>
                        <a:spcBef>
                          <a:spcPts val="118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Input: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95885">
                        <a:lnSpc>
                          <a:spcPts val="1620"/>
                        </a:lnSpc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DEPOSITOR</a:t>
                      </a:r>
                      <a:r>
                        <a:rPr sz="1400" b="1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400" b="1" spc="-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5" dirty="0">
                          <a:latin typeface="Arial"/>
                          <a:cs typeface="Arial"/>
                        </a:rPr>
                        <a:t>BORROW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730"/>
                        </a:lnSpc>
                      </a:pPr>
                      <a:r>
                        <a:rPr sz="80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8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 r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ig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h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s 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re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er</a:t>
                      </a:r>
                      <a:r>
                        <a:rPr sz="800" spc="-10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800" spc="-5" dirty="0">
                          <a:latin typeface="Arial"/>
                          <a:cs typeface="Arial"/>
                        </a:rPr>
                        <a:t>ed</a:t>
                      </a:r>
                      <a:r>
                        <a:rPr sz="800" dirty="0">
                          <a:latin typeface="Arial"/>
                          <a:cs typeface="Arial"/>
                        </a:rPr>
                        <a:t>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49860" marB="0">
                    <a:lnT w="9525">
                      <a:solidFill>
                        <a:srgbClr val="C6CCBD"/>
                      </a:solidFill>
                      <a:prstDash val="solid"/>
                    </a:lnT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3183" y="645921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64590" marR="5080" indent="-115252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79905" y="1726819"/>
            <a:ext cx="1992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Rename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product(ρ)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9663" y="321309"/>
            <a:ext cx="2006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spc="-15" dirty="0">
                <a:latin typeface="Arial"/>
                <a:cs typeface="Arial"/>
              </a:rPr>
              <a:t>EPOS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5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R</a:t>
            </a:r>
            <a:r>
              <a:rPr sz="1400" b="1" dirty="0">
                <a:latin typeface="Arial"/>
                <a:cs typeface="Arial"/>
              </a:rPr>
              <a:t>EL</a:t>
            </a:r>
            <a:r>
              <a:rPr sz="1400" b="1" spc="-30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TI</a:t>
            </a:r>
            <a:r>
              <a:rPr sz="1400" b="1" dirty="0">
                <a:latin typeface="Arial"/>
                <a:cs typeface="Arial"/>
              </a:rPr>
              <a:t>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61791"/>
            <a:ext cx="3493135" cy="76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output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rho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(ρ).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77283" y="2301367"/>
            <a:ext cx="3847465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7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Input:</a:t>
            </a:r>
            <a:endParaRPr sz="1400">
              <a:latin typeface="Arial"/>
              <a:cs typeface="Arial"/>
            </a:endParaRPr>
          </a:p>
          <a:p>
            <a:pPr marL="12700" marR="391795">
              <a:lnSpc>
                <a:spcPts val="1630"/>
              </a:lnSpc>
              <a:spcBef>
                <a:spcPts val="90"/>
              </a:spcBef>
            </a:pPr>
            <a:r>
              <a:rPr sz="1400" spc="5" dirty="0">
                <a:latin typeface="Arial"/>
                <a:cs typeface="Arial"/>
              </a:rPr>
              <a:t>We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rename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 </a:t>
            </a:r>
            <a:r>
              <a:rPr sz="1400" dirty="0">
                <a:latin typeface="Arial"/>
                <a:cs typeface="Arial"/>
              </a:rPr>
              <a:t>relation to </a:t>
            </a:r>
            <a:r>
              <a:rPr sz="1400" spc="-5" dirty="0">
                <a:latin typeface="Arial"/>
                <a:cs typeface="Arial"/>
              </a:rPr>
              <a:t>STUDENT1.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ρ(STUDENT1, STUDENT)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50">
              <a:latin typeface="Arial"/>
              <a:cs typeface="Arial"/>
            </a:endParaRPr>
          </a:p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Rename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Member relation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Library Member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ρ</a:t>
            </a:r>
            <a:r>
              <a:rPr sz="1400" spc="-5" dirty="0">
                <a:latin typeface="Arial"/>
                <a:cs typeface="Arial"/>
              </a:rPr>
              <a:t> librarymember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(Member)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592637" y="588009"/>
          <a:ext cx="4561205" cy="1541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675"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835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CUSTOMER_NAME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6045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400" spc="-5" dirty="0">
                          <a:latin typeface="Times New Roman"/>
                          <a:cs typeface="Times New Roman"/>
                        </a:rPr>
                        <a:t>ACCOUNT_NO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102870" marB="0">
                    <a:lnL w="9525">
                      <a:solidFill>
                        <a:srgbClr val="5FE766"/>
                      </a:solidFill>
                      <a:prstDash val="solid"/>
                    </a:lnL>
                    <a:lnR w="9525">
                      <a:solidFill>
                        <a:srgbClr val="5FE766"/>
                      </a:solidFill>
                      <a:prstDash val="solid"/>
                    </a:lnR>
                    <a:lnT w="9525">
                      <a:solidFill>
                        <a:srgbClr val="5FE766"/>
                      </a:solidFill>
                      <a:prstDash val="solid"/>
                    </a:lnT>
                    <a:solidFill>
                      <a:srgbClr val="C6CC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Satish</a:t>
                      </a:r>
                      <a:r>
                        <a:rPr sz="1400" spc="-6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spc="-5" dirty="0">
                          <a:latin typeface="Verdana"/>
                          <a:cs typeface="Verdana"/>
                        </a:rPr>
                        <a:t>Pise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032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12700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A-101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350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Quanith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Khan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85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12700">
                      <a:solidFill>
                        <a:srgbClr val="C6CCBD"/>
                      </a:solidFill>
                      <a:prstDash val="solid"/>
                    </a:lnT>
                    <a:lnB w="12700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A-121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985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EDF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1400" dirty="0">
                          <a:latin typeface="Verdana"/>
                          <a:cs typeface="Verdana"/>
                        </a:rPr>
                        <a:t>Anip</a:t>
                      </a:r>
                      <a:r>
                        <a:rPr sz="1400" spc="-8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1400" dirty="0">
                          <a:latin typeface="Verdana"/>
                          <a:cs typeface="Verdana"/>
                        </a:rPr>
                        <a:t>Sharma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68580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12700">
                      <a:solidFill>
                        <a:srgbClr val="C6CCBD"/>
                      </a:solidFill>
                      <a:prstDash val="solid"/>
                    </a:lnT>
                    <a:lnB w="12700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400" spc="-5" dirty="0">
                          <a:latin typeface="Verdana"/>
                          <a:cs typeface="Verdana"/>
                        </a:rPr>
                        <a:t>A-321</a:t>
                      </a:r>
                      <a:endParaRPr sz="1400">
                        <a:latin typeface="Verdana"/>
                        <a:cs typeface="Verdana"/>
                      </a:endParaRPr>
                    </a:p>
                  </a:txBody>
                  <a:tcPr marL="0" marR="0" marT="71755" marB="0">
                    <a:lnL w="9525">
                      <a:solidFill>
                        <a:srgbClr val="C6CCBD"/>
                      </a:solidFill>
                      <a:prstDash val="solid"/>
                    </a:lnL>
                    <a:lnR w="9525">
                      <a:solidFill>
                        <a:srgbClr val="C6CCBD"/>
                      </a:solidFill>
                      <a:prstDash val="solid"/>
                    </a:lnR>
                    <a:lnT w="9525">
                      <a:solidFill>
                        <a:srgbClr val="C6CCBD"/>
                      </a:solidFill>
                      <a:prstDash val="solid"/>
                    </a:lnT>
                    <a:lnB w="9525">
                      <a:solidFill>
                        <a:srgbClr val="C6CCB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2687"/>
            <a:ext cx="773887" cy="31115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20697" y="1719198"/>
            <a:ext cx="1508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Operation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514090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is </a:t>
            </a:r>
            <a:r>
              <a:rPr sz="1400" spc="-5" dirty="0">
                <a:latin typeface="Arial"/>
                <a:cs typeface="Arial"/>
              </a:rPr>
              <a:t>essentially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Cartesian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3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⋈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254635" indent="-337185">
              <a:lnSpc>
                <a:spcPts val="1939"/>
              </a:lnSpc>
              <a:spcBef>
                <a:spcPts val="4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</a:t>
            </a:r>
            <a:r>
              <a:rPr sz="1400" spc="-5" dirty="0">
                <a:latin typeface="Arial"/>
                <a:cs typeface="Arial"/>
              </a:rPr>
              <a:t>also allows joining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variously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3620"/>
            <a:ext cx="24587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https://www.javatpoint.com/dbms-join-operation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1365" y="730884"/>
            <a:ext cx="4571873" cy="368109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617980"/>
              <a:ext cx="4570984" cy="18929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57452" y="1719198"/>
            <a:ext cx="2432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Inner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/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Natural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52679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Natural join </a:t>
            </a:r>
            <a:r>
              <a:rPr sz="1400" spc="-5" dirty="0">
                <a:latin typeface="Arial"/>
                <a:cs typeface="Arial"/>
              </a:rPr>
              <a:t>between two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more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 will result </a:t>
            </a:r>
            <a:r>
              <a:rPr sz="1400" spc="-1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all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combination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tuples where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 </a:t>
            </a:r>
            <a:r>
              <a:rPr sz="1400" spc="-5" dirty="0">
                <a:latin typeface="Arial"/>
                <a:cs typeface="Arial"/>
              </a:rPr>
              <a:t>values </a:t>
            </a:r>
            <a:r>
              <a:rPr sz="1400" dirty="0">
                <a:latin typeface="Arial"/>
                <a:cs typeface="Arial"/>
              </a:rPr>
              <a:t> 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 attribute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748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https://miro.medium.com/max/2000/1*px6PC9HJ1cXZ9HSlxxJzWw.png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1846" y="1717675"/>
            <a:ext cx="1431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Theta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θ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712" y="2855442"/>
            <a:ext cx="3608704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7350" marR="234950" indent="-337185">
              <a:lnSpc>
                <a:spcPct val="116199"/>
              </a:lnSpc>
              <a:spcBef>
                <a:spcPts val="100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case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 a </a:t>
            </a:r>
            <a:r>
              <a:rPr sz="1400" spc="-5" dirty="0">
                <a:latin typeface="Arial"/>
                <a:cs typeface="Arial"/>
              </a:rPr>
              <a:t>Theta join. </a:t>
            </a:r>
            <a:r>
              <a:rPr sz="1400" dirty="0">
                <a:latin typeface="Arial"/>
                <a:cs typeface="Arial"/>
              </a:rPr>
              <a:t>It is </a:t>
            </a:r>
            <a:r>
              <a:rPr sz="1400" spc="-5" dirty="0">
                <a:latin typeface="Arial"/>
                <a:cs typeface="Arial"/>
              </a:rPr>
              <a:t>denoted </a:t>
            </a:r>
            <a:r>
              <a:rPr sz="1400" dirty="0">
                <a:latin typeface="Arial"/>
                <a:cs typeface="Arial"/>
              </a:rPr>
              <a:t>by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θ</a:t>
            </a:r>
            <a:endParaRPr sz="1400">
              <a:latin typeface="Arial"/>
              <a:cs typeface="Arial"/>
            </a:endParaRPr>
          </a:p>
          <a:p>
            <a:pPr marL="3873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387350" marR="55880" indent="-337185">
              <a:lnSpc>
                <a:spcPct val="112900"/>
              </a:lnSpc>
              <a:spcBef>
                <a:spcPts val="70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MS PGothic"/>
                <a:cs typeface="MS PGothic"/>
              </a:rPr>
              <a:t>⋈</a:t>
            </a:r>
            <a:r>
              <a:rPr sz="1350" spc="-7" baseline="-30864" dirty="0">
                <a:latin typeface="Arial"/>
                <a:cs typeface="Arial"/>
              </a:rPr>
              <a:t>θ </a:t>
            </a:r>
            <a:r>
              <a:rPr sz="1400" dirty="0">
                <a:latin typeface="Arial"/>
                <a:cs typeface="Arial"/>
              </a:rPr>
              <a:t>B Theta join </a:t>
            </a:r>
            <a:r>
              <a:rPr sz="1400" spc="-1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use </a:t>
            </a:r>
            <a:r>
              <a:rPr sz="1400" dirty="0">
                <a:latin typeface="Arial"/>
                <a:cs typeface="Arial"/>
              </a:rPr>
              <a:t>any </a:t>
            </a:r>
            <a:r>
              <a:rPr sz="1400" spc="-5" dirty="0">
                <a:latin typeface="Arial"/>
                <a:cs typeface="Arial"/>
              </a:rPr>
              <a:t>conditions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criteria.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5725" y="1492123"/>
            <a:ext cx="2499995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latin typeface="Arial"/>
                <a:cs typeface="Arial"/>
              </a:rPr>
              <a:t>For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2700" baseline="20061" dirty="0">
                <a:latin typeface="Arial"/>
                <a:cs typeface="Arial"/>
              </a:rPr>
              <a:t>A</a:t>
            </a:r>
            <a:r>
              <a:rPr sz="2700" spc="-165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MS PGothic"/>
                <a:cs typeface="MS PGothic"/>
              </a:rPr>
              <a:t>⋈</a:t>
            </a:r>
            <a:r>
              <a:rPr sz="2700" spc="-97" baseline="20061" dirty="0">
                <a:latin typeface="MS PGothic"/>
                <a:cs typeface="MS PGothic"/>
              </a:rPr>
              <a:t> </a:t>
            </a:r>
            <a:r>
              <a:rPr sz="1200" spc="-5" dirty="0">
                <a:latin typeface="Arial"/>
                <a:cs typeface="Arial"/>
              </a:rPr>
              <a:t>A.column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&gt;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B.column 2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(B)</a:t>
            </a:r>
            <a:endParaRPr sz="2700" baseline="20061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98084" y="2420746"/>
          <a:ext cx="3549015" cy="1459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Column1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Column2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34866" y="4845041"/>
            <a:ext cx="44748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https://miro.medium.com/max/2000/1*px6PC9HJ1cXZ9HSlxxJzWw.png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69466" y="1717675"/>
            <a:ext cx="141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EQUI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b="1" dirty="0">
                <a:solidFill>
                  <a:srgbClr val="585858"/>
                </a:solidFill>
                <a:latin typeface="Arial"/>
                <a:cs typeface="Arial"/>
              </a:rPr>
              <a:t>=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012" y="3196437"/>
            <a:ext cx="3641090" cy="1162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marR="68580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equivalence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condition,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becomes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join.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955"/>
              </a:spcBef>
              <a:buSzPct val="77777"/>
              <a:buChar char="●"/>
              <a:tabLst>
                <a:tab pos="400050" algn="l"/>
                <a:tab pos="400685" algn="l"/>
              </a:tabLst>
            </a:pPr>
            <a:r>
              <a:rPr sz="2700" baseline="20061" dirty="0">
                <a:latin typeface="Arial"/>
                <a:cs typeface="Arial"/>
              </a:rPr>
              <a:t>A</a:t>
            </a:r>
            <a:r>
              <a:rPr sz="2700" spc="-165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MS PGothic"/>
                <a:cs typeface="MS PGothic"/>
              </a:rPr>
              <a:t>⋈</a:t>
            </a:r>
            <a:r>
              <a:rPr sz="2700" spc="-97" baseline="20061" dirty="0">
                <a:latin typeface="MS PGothic"/>
                <a:cs typeface="MS PGothic"/>
              </a:rPr>
              <a:t> </a:t>
            </a:r>
            <a:r>
              <a:rPr sz="1200" spc="-5" dirty="0">
                <a:latin typeface="Arial"/>
                <a:cs typeface="Arial"/>
              </a:rPr>
              <a:t>A.column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=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B.column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(B)</a:t>
            </a:r>
            <a:endParaRPr sz="2700" baseline="20061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5725" y="1492123"/>
            <a:ext cx="2499995" cy="75438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05"/>
              </a:spcBef>
            </a:pPr>
            <a:r>
              <a:rPr sz="1800" dirty="0">
                <a:latin typeface="Arial"/>
                <a:cs typeface="Arial"/>
              </a:rPr>
              <a:t>For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example: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710"/>
              </a:spcBef>
            </a:pPr>
            <a:r>
              <a:rPr sz="2700" baseline="20061" dirty="0">
                <a:latin typeface="Arial"/>
                <a:cs typeface="Arial"/>
              </a:rPr>
              <a:t>A</a:t>
            </a:r>
            <a:r>
              <a:rPr sz="2700" spc="-165" baseline="20061" dirty="0">
                <a:latin typeface="Arial"/>
                <a:cs typeface="Arial"/>
              </a:rPr>
              <a:t> </a:t>
            </a:r>
            <a:r>
              <a:rPr sz="2700" baseline="20061" dirty="0">
                <a:latin typeface="MS PGothic"/>
                <a:cs typeface="MS PGothic"/>
              </a:rPr>
              <a:t>⋈</a:t>
            </a:r>
            <a:r>
              <a:rPr sz="2700" spc="-97" baseline="20061" dirty="0">
                <a:latin typeface="MS PGothic"/>
                <a:cs typeface="MS PGothic"/>
              </a:rPr>
              <a:t> </a:t>
            </a:r>
            <a:r>
              <a:rPr sz="1200" spc="-5" dirty="0">
                <a:latin typeface="Arial"/>
                <a:cs typeface="Arial"/>
              </a:rPr>
              <a:t>A.column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=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B.column 2</a:t>
            </a:r>
            <a:r>
              <a:rPr sz="1200" spc="25" dirty="0">
                <a:latin typeface="Arial"/>
                <a:cs typeface="Arial"/>
              </a:rPr>
              <a:t> </a:t>
            </a:r>
            <a:r>
              <a:rPr sz="2700" baseline="20061" dirty="0">
                <a:latin typeface="Arial"/>
                <a:cs typeface="Arial"/>
              </a:rPr>
              <a:t>(B)</a:t>
            </a:r>
            <a:endParaRPr sz="2700" baseline="20061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998084" y="2420746"/>
          <a:ext cx="3549015" cy="14598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88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Column1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Column2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9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0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34866" y="4845041"/>
            <a:ext cx="44748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https://miro.medium.com/max/2000/1*px6PC9HJ1cXZ9HSlxxJzWw.png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464" y="827278"/>
            <a:ext cx="223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804" y="589330"/>
              <a:ext cx="3825239" cy="34872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1647" y="1722247"/>
            <a:ext cx="4107179" cy="2540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59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x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ple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 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Da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stracti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403860" marR="81280" indent="-327660">
              <a:lnSpc>
                <a:spcPct val="114599"/>
              </a:lnSpc>
              <a:spcBef>
                <a:spcPts val="1175"/>
              </a:spcBef>
              <a:buChar char="●"/>
              <a:tabLst>
                <a:tab pos="403225" algn="l"/>
                <a:tab pos="403860" algn="l"/>
              </a:tabLst>
            </a:pP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Let’s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say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we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are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storing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customer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information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in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 </a:t>
            </a:r>
            <a:r>
              <a:rPr sz="1300" spc="-34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customer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table.</a:t>
            </a:r>
            <a:endParaRPr sz="1300">
              <a:latin typeface="Arial"/>
              <a:cs typeface="Arial"/>
            </a:endParaRPr>
          </a:p>
          <a:p>
            <a:pPr marL="403860" marR="88900" indent="-327660">
              <a:lnSpc>
                <a:spcPct val="115399"/>
              </a:lnSpc>
              <a:buChar char="●"/>
              <a:tabLst>
                <a:tab pos="403225" algn="l"/>
                <a:tab pos="403860" algn="l"/>
              </a:tabLst>
            </a:pP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At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212325"/>
                </a:solidFill>
                <a:latin typeface="Arial"/>
                <a:cs typeface="Arial"/>
              </a:rPr>
              <a:t>physical</a:t>
            </a:r>
            <a:r>
              <a:rPr sz="1300" b="1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212325"/>
                </a:solidFill>
                <a:latin typeface="Arial"/>
                <a:cs typeface="Arial"/>
              </a:rPr>
              <a:t>level</a:t>
            </a:r>
            <a:r>
              <a:rPr sz="1300" b="1" spc="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these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records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can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be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described </a:t>
            </a:r>
            <a:r>
              <a:rPr sz="1300" spc="-35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as</a:t>
            </a:r>
            <a:r>
              <a:rPr sz="1300" spc="-3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blocks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of</a:t>
            </a:r>
            <a:r>
              <a:rPr sz="1300" spc="-3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storage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(bytes,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gigabytes, terabytes</a:t>
            </a:r>
            <a:endParaRPr sz="1300">
              <a:latin typeface="Arial"/>
              <a:cs typeface="Arial"/>
            </a:endParaRPr>
          </a:p>
          <a:p>
            <a:pPr marL="314960">
              <a:lnSpc>
                <a:spcPct val="100000"/>
              </a:lnSpc>
              <a:spcBef>
                <a:spcPts val="240"/>
              </a:spcBef>
            </a:pPr>
            <a:r>
              <a:rPr sz="1800" baseline="-25462" dirty="0">
                <a:latin typeface="Arial"/>
                <a:cs typeface="Arial"/>
              </a:rPr>
              <a:t>.</a:t>
            </a:r>
            <a:r>
              <a:rPr sz="1800" spc="-37" baseline="-25462" dirty="0"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etc.)</a:t>
            </a:r>
            <a:r>
              <a:rPr sz="1300" spc="-4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in</a:t>
            </a:r>
            <a:r>
              <a:rPr sz="1300" spc="-5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memory.</a:t>
            </a:r>
            <a:endParaRPr sz="1300">
              <a:latin typeface="Arial"/>
              <a:cs typeface="Arial"/>
            </a:endParaRPr>
          </a:p>
          <a:p>
            <a:pPr marL="403860" marR="841375" indent="-329565">
              <a:lnSpc>
                <a:spcPts val="1789"/>
              </a:lnSpc>
              <a:spcBef>
                <a:spcPts val="75"/>
              </a:spcBef>
              <a:buChar char="●"/>
              <a:tabLst>
                <a:tab pos="403225" algn="l"/>
                <a:tab pos="403860" algn="l"/>
              </a:tabLst>
            </a:pP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These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details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are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often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hidden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from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 </a:t>
            </a:r>
            <a:r>
              <a:rPr sz="1300" spc="-34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programmers.</a:t>
            </a:r>
            <a:endParaRPr sz="1300">
              <a:latin typeface="Arial"/>
              <a:cs typeface="Arial"/>
            </a:endParaRPr>
          </a:p>
          <a:p>
            <a:pPr marL="314960">
              <a:lnSpc>
                <a:spcPts val="153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07304" y="4552432"/>
            <a:ext cx="3339465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8194" y="1722247"/>
            <a:ext cx="1958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Left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Outer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dirty="0">
                <a:solidFill>
                  <a:srgbClr val="585858"/>
                </a:solidFill>
                <a:latin typeface="Cambria"/>
                <a:cs typeface="Cambria"/>
              </a:rPr>
              <a:t>⟕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54457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outer join, operation allows </a:t>
            </a:r>
            <a:r>
              <a:rPr sz="1400" dirty="0">
                <a:latin typeface="Arial"/>
                <a:cs typeface="Arial"/>
              </a:rPr>
              <a:t> keeping all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relation.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However, </a:t>
            </a:r>
            <a:r>
              <a:rPr sz="1400" dirty="0">
                <a:latin typeface="Arial"/>
                <a:cs typeface="Arial"/>
              </a:rPr>
              <a:t>if there is no </a:t>
            </a:r>
            <a:r>
              <a:rPr sz="1400" spc="-5" dirty="0">
                <a:latin typeface="Arial"/>
                <a:cs typeface="Arial"/>
              </a:rPr>
              <a:t>matching tuple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right </a:t>
            </a:r>
            <a:r>
              <a:rPr sz="1400" spc="-5" dirty="0">
                <a:latin typeface="Arial"/>
                <a:cs typeface="Arial"/>
              </a:rPr>
              <a:t>relation, </a:t>
            </a:r>
            <a:r>
              <a:rPr sz="1400" dirty="0">
                <a:latin typeface="Arial"/>
                <a:cs typeface="Arial"/>
              </a:rPr>
              <a:t>then </a:t>
            </a:r>
            <a:r>
              <a:rPr sz="1400" spc="-5" dirty="0">
                <a:latin typeface="Arial"/>
                <a:cs typeface="Arial"/>
              </a:rPr>
              <a:t>the 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right relation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join </a:t>
            </a:r>
            <a:r>
              <a:rPr sz="1400" spc="-5" dirty="0">
                <a:latin typeface="Arial"/>
                <a:cs typeface="Arial"/>
              </a:rPr>
              <a:t>result are filled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9371" y="2522601"/>
            <a:ext cx="4383405" cy="203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667510" algn="l"/>
              </a:tabLst>
            </a:pPr>
            <a:r>
              <a:rPr sz="1800" spc="-60" dirty="0">
                <a:latin typeface="Arial"/>
                <a:cs typeface="Arial"/>
              </a:rPr>
              <a:t>Example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00" dirty="0">
                <a:latin typeface="Cambria"/>
                <a:cs typeface="Cambria"/>
              </a:rPr>
              <a:t>⟕	</a:t>
            </a:r>
            <a:r>
              <a:rPr sz="1800" spc="-7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950">
              <a:latin typeface="Arial"/>
              <a:cs typeface="Arial"/>
            </a:endParaRPr>
          </a:p>
          <a:p>
            <a:pPr marL="50800" marR="104775">
              <a:lnSpc>
                <a:spcPct val="972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Example: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ROLL_NO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EMP_NO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employees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details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other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50">
              <a:latin typeface="Arial"/>
              <a:cs typeface="Arial"/>
            </a:endParaRPr>
          </a:p>
          <a:p>
            <a:pPr marL="50800">
              <a:lnSpc>
                <a:spcPts val="2080"/>
              </a:lnSpc>
            </a:pPr>
            <a:r>
              <a:rPr sz="2700" spc="-7" baseline="20061" dirty="0">
                <a:latin typeface="Arial"/>
                <a:cs typeface="Arial"/>
              </a:rPr>
              <a:t>STUDENT</a:t>
            </a:r>
            <a:r>
              <a:rPr sz="2700" spc="-7" baseline="20061" dirty="0">
                <a:latin typeface="Cambria"/>
                <a:cs typeface="Cambria"/>
              </a:rPr>
              <a:t>⟕</a:t>
            </a:r>
            <a:r>
              <a:rPr sz="1200" spc="-5" dirty="0">
                <a:latin typeface="Arial"/>
                <a:cs typeface="Arial"/>
              </a:rPr>
              <a:t>STUDENT.ROLL_NO&gt;EMPLOYEE.EMP_N</a:t>
            </a:r>
            <a:endParaRPr sz="1200">
              <a:latin typeface="Arial"/>
              <a:cs typeface="Arial"/>
            </a:endParaRPr>
          </a:p>
          <a:p>
            <a:pPr marL="50800">
              <a:lnSpc>
                <a:spcPts val="2080"/>
              </a:lnSpc>
            </a:pPr>
            <a:r>
              <a:rPr sz="1800" spc="-7" baseline="-30092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EMPLOYEE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6900" y="1104900"/>
            <a:ext cx="4734559" cy="120586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34866" y="4832849"/>
            <a:ext cx="42862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https://www.guru99.com/images/1/100518_0535_RelationalA6.png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22044" y="1722247"/>
            <a:ext cx="2109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Right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Outer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dirty="0">
                <a:solidFill>
                  <a:srgbClr val="585858"/>
                </a:solidFill>
                <a:latin typeface="Cambria"/>
                <a:cs typeface="Cambria"/>
              </a:rPr>
              <a:t>⟖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54457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outer join, operation allows </a:t>
            </a:r>
            <a:r>
              <a:rPr sz="1400" dirty="0">
                <a:latin typeface="Arial"/>
                <a:cs typeface="Arial"/>
              </a:rPr>
              <a:t> keeping all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relation.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However, </a:t>
            </a:r>
            <a:r>
              <a:rPr sz="1400" dirty="0">
                <a:latin typeface="Arial"/>
                <a:cs typeface="Arial"/>
              </a:rPr>
              <a:t>if there is no </a:t>
            </a:r>
            <a:r>
              <a:rPr sz="1400" spc="-5" dirty="0">
                <a:latin typeface="Arial"/>
                <a:cs typeface="Arial"/>
              </a:rPr>
              <a:t>matching tuple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right </a:t>
            </a:r>
            <a:r>
              <a:rPr sz="1400" spc="-5" dirty="0">
                <a:latin typeface="Arial"/>
                <a:cs typeface="Arial"/>
              </a:rPr>
              <a:t>relation, </a:t>
            </a:r>
            <a:r>
              <a:rPr sz="1400" dirty="0">
                <a:latin typeface="Arial"/>
                <a:cs typeface="Arial"/>
              </a:rPr>
              <a:t>then </a:t>
            </a:r>
            <a:r>
              <a:rPr sz="1400" spc="-5" dirty="0">
                <a:latin typeface="Arial"/>
                <a:cs typeface="Arial"/>
              </a:rPr>
              <a:t>the 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right relation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join </a:t>
            </a:r>
            <a:r>
              <a:rPr sz="1400" spc="-5" dirty="0">
                <a:latin typeface="Arial"/>
                <a:cs typeface="Arial"/>
              </a:rPr>
              <a:t>result are filled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9371" y="2522601"/>
            <a:ext cx="4452620" cy="197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Example</a:t>
            </a:r>
            <a:r>
              <a:rPr sz="1800" spc="10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00" dirty="0">
                <a:latin typeface="Cambria"/>
                <a:cs typeface="Cambria"/>
              </a:rPr>
              <a:t>⟖</a:t>
            </a:r>
            <a:r>
              <a:rPr sz="1800" spc="-75" dirty="0">
                <a:latin typeface="Cambria"/>
                <a:cs typeface="Cambria"/>
              </a:rPr>
              <a:t> </a:t>
            </a:r>
            <a:r>
              <a:rPr sz="1800" spc="-75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marL="50800" marR="173355">
              <a:lnSpc>
                <a:spcPct val="97200"/>
              </a:lnSpc>
            </a:pPr>
            <a:r>
              <a:rPr sz="1400" spc="-5" dirty="0">
                <a:latin typeface="Arial"/>
                <a:cs typeface="Arial"/>
              </a:rPr>
              <a:t>Example: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ROLL_NO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EMP_NO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employees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details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other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Employees as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50800" marR="43180">
              <a:lnSpc>
                <a:spcPct val="68900"/>
              </a:lnSpc>
              <a:spcBef>
                <a:spcPts val="1250"/>
              </a:spcBef>
            </a:pPr>
            <a:r>
              <a:rPr sz="2700" spc="-22" baseline="20061" dirty="0">
                <a:latin typeface="Arial"/>
                <a:cs typeface="Arial"/>
              </a:rPr>
              <a:t>STUDENT</a:t>
            </a:r>
            <a:r>
              <a:rPr sz="2700" spc="-22" baseline="20061" dirty="0">
                <a:latin typeface="Cambria"/>
                <a:cs typeface="Cambria"/>
              </a:rPr>
              <a:t>⟖</a:t>
            </a:r>
            <a:r>
              <a:rPr sz="1200" spc="-15" dirty="0">
                <a:latin typeface="Arial"/>
                <a:cs typeface="Arial"/>
              </a:rPr>
              <a:t>STUDENT.ROLL_NO&gt;EMPLOYEE.EMP_NO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EMPLOYEE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5309" y="803275"/>
            <a:ext cx="4756276" cy="13233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08016" y="4841993"/>
            <a:ext cx="321310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https://www.guru99.com/images/1/100518_0535_RelationalA8.png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82953" y="1722247"/>
            <a:ext cx="1987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Full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Outer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spc="-5" dirty="0">
                <a:solidFill>
                  <a:srgbClr val="585858"/>
                </a:solidFill>
                <a:latin typeface="Cambria"/>
                <a:cs typeface="Cambria"/>
              </a:rPr>
              <a:t>⟗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54457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outer join, operation allows </a:t>
            </a:r>
            <a:r>
              <a:rPr sz="1400" dirty="0">
                <a:latin typeface="Arial"/>
                <a:cs typeface="Arial"/>
              </a:rPr>
              <a:t> keeping all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relation.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However, </a:t>
            </a:r>
            <a:r>
              <a:rPr sz="1400" dirty="0">
                <a:latin typeface="Arial"/>
                <a:cs typeface="Arial"/>
              </a:rPr>
              <a:t>if there is no </a:t>
            </a:r>
            <a:r>
              <a:rPr sz="1400" spc="-5" dirty="0">
                <a:latin typeface="Arial"/>
                <a:cs typeface="Arial"/>
              </a:rPr>
              <a:t>matching tuple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right </a:t>
            </a:r>
            <a:r>
              <a:rPr sz="1400" spc="-5" dirty="0">
                <a:latin typeface="Arial"/>
                <a:cs typeface="Arial"/>
              </a:rPr>
              <a:t>relation, </a:t>
            </a:r>
            <a:r>
              <a:rPr sz="1400" dirty="0">
                <a:latin typeface="Arial"/>
                <a:cs typeface="Arial"/>
              </a:rPr>
              <a:t>then </a:t>
            </a:r>
            <a:r>
              <a:rPr sz="1400" spc="-5" dirty="0">
                <a:latin typeface="Arial"/>
                <a:cs typeface="Arial"/>
              </a:rPr>
              <a:t>the 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right relation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join </a:t>
            </a:r>
            <a:r>
              <a:rPr sz="1400" spc="-5" dirty="0">
                <a:latin typeface="Arial"/>
                <a:cs typeface="Arial"/>
              </a:rPr>
              <a:t>result are filled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9371" y="2522601"/>
            <a:ext cx="4413885" cy="198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⟗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000">
              <a:latin typeface="Arial"/>
              <a:cs typeface="Arial"/>
            </a:endParaRPr>
          </a:p>
          <a:p>
            <a:pPr marL="50800" marR="133985">
              <a:lnSpc>
                <a:spcPct val="97600"/>
              </a:lnSpc>
            </a:pPr>
            <a:r>
              <a:rPr sz="1400" spc="-5" dirty="0">
                <a:latin typeface="Arial"/>
                <a:cs typeface="Arial"/>
              </a:rPr>
              <a:t>Example: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ROLL_NO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EMP_NO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employees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details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other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Employees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other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well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ts val="2075"/>
              </a:lnSpc>
            </a:pPr>
            <a:r>
              <a:rPr sz="2700" spc="-7" baseline="20061" dirty="0">
                <a:latin typeface="Arial"/>
                <a:cs typeface="Arial"/>
              </a:rPr>
              <a:t>STUDENT</a:t>
            </a:r>
            <a:r>
              <a:rPr sz="2700" spc="-7" baseline="20061" dirty="0">
                <a:latin typeface="Cambria"/>
                <a:cs typeface="Cambria"/>
              </a:rPr>
              <a:t>⟗</a:t>
            </a:r>
            <a:r>
              <a:rPr sz="1200" spc="-5" dirty="0">
                <a:latin typeface="Arial"/>
                <a:cs typeface="Arial"/>
              </a:rPr>
              <a:t>STUDENT.ROLL_NO&gt;EMPLOYEE.EMP_N</a:t>
            </a:r>
            <a:endParaRPr sz="1200">
              <a:latin typeface="Arial"/>
              <a:cs typeface="Arial"/>
            </a:endParaRPr>
          </a:p>
          <a:p>
            <a:pPr marL="50800">
              <a:lnSpc>
                <a:spcPts val="2075"/>
              </a:lnSpc>
            </a:pPr>
            <a:r>
              <a:rPr sz="1800" spc="-7" baseline="-30092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EMPLOYEE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11065" y="4824476"/>
            <a:ext cx="598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143500" y="914400"/>
            <a:ext cx="2257425" cy="1282700"/>
            <a:chOff x="5143500" y="914400"/>
            <a:chExt cx="2257425" cy="1282700"/>
          </a:xfrm>
        </p:grpSpPr>
        <p:sp>
          <p:nvSpPr>
            <p:cNvPr id="12" name="object 12"/>
            <p:cNvSpPr/>
            <p:nvPr/>
          </p:nvSpPr>
          <p:spPr>
            <a:xfrm>
              <a:off x="5156200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641350" y="0"/>
                  </a:moveTo>
                  <a:lnTo>
                    <a:pt x="593725" y="1904"/>
                  </a:lnTo>
                  <a:lnTo>
                    <a:pt x="546735" y="6985"/>
                  </a:lnTo>
                  <a:lnTo>
                    <a:pt x="501014" y="15239"/>
                  </a:lnTo>
                  <a:lnTo>
                    <a:pt x="455929" y="26670"/>
                  </a:lnTo>
                  <a:lnTo>
                    <a:pt x="412750" y="41275"/>
                  </a:lnTo>
                  <a:lnTo>
                    <a:pt x="370839" y="58420"/>
                  </a:lnTo>
                  <a:lnTo>
                    <a:pt x="330835" y="78739"/>
                  </a:lnTo>
                  <a:lnTo>
                    <a:pt x="292100" y="100964"/>
                  </a:lnTo>
                  <a:lnTo>
                    <a:pt x="255270" y="126364"/>
                  </a:lnTo>
                  <a:lnTo>
                    <a:pt x="220345" y="154304"/>
                  </a:lnTo>
                  <a:lnTo>
                    <a:pt x="187960" y="184150"/>
                  </a:lnTo>
                  <a:lnTo>
                    <a:pt x="157479" y="215900"/>
                  </a:lnTo>
                  <a:lnTo>
                    <a:pt x="128904" y="250189"/>
                  </a:lnTo>
                  <a:lnTo>
                    <a:pt x="103504" y="286385"/>
                  </a:lnTo>
                  <a:lnTo>
                    <a:pt x="80010" y="323850"/>
                  </a:lnTo>
                  <a:lnTo>
                    <a:pt x="59689" y="363854"/>
                  </a:lnTo>
                  <a:lnTo>
                    <a:pt x="41910" y="404495"/>
                  </a:lnTo>
                  <a:lnTo>
                    <a:pt x="27304" y="447039"/>
                  </a:lnTo>
                  <a:lnTo>
                    <a:pt x="15239" y="490854"/>
                  </a:lnTo>
                  <a:lnTo>
                    <a:pt x="6985" y="535939"/>
                  </a:lnTo>
                  <a:lnTo>
                    <a:pt x="1904" y="581660"/>
                  </a:lnTo>
                  <a:lnTo>
                    <a:pt x="0" y="628650"/>
                  </a:lnTo>
                  <a:lnTo>
                    <a:pt x="1904" y="675639"/>
                  </a:lnTo>
                  <a:lnTo>
                    <a:pt x="6985" y="721360"/>
                  </a:lnTo>
                  <a:lnTo>
                    <a:pt x="15239" y="766445"/>
                  </a:lnTo>
                  <a:lnTo>
                    <a:pt x="27304" y="810260"/>
                  </a:lnTo>
                  <a:lnTo>
                    <a:pt x="41910" y="852804"/>
                  </a:lnTo>
                  <a:lnTo>
                    <a:pt x="59689" y="893445"/>
                  </a:lnTo>
                  <a:lnTo>
                    <a:pt x="80010" y="933450"/>
                  </a:lnTo>
                  <a:lnTo>
                    <a:pt x="103504" y="970914"/>
                  </a:lnTo>
                  <a:lnTo>
                    <a:pt x="128904" y="1007110"/>
                  </a:lnTo>
                  <a:lnTo>
                    <a:pt x="157479" y="1041400"/>
                  </a:lnTo>
                  <a:lnTo>
                    <a:pt x="187960" y="1073150"/>
                  </a:lnTo>
                  <a:lnTo>
                    <a:pt x="220345" y="1102995"/>
                  </a:lnTo>
                  <a:lnTo>
                    <a:pt x="255270" y="1130935"/>
                  </a:lnTo>
                  <a:lnTo>
                    <a:pt x="292100" y="1156335"/>
                  </a:lnTo>
                  <a:lnTo>
                    <a:pt x="330835" y="1178560"/>
                  </a:lnTo>
                  <a:lnTo>
                    <a:pt x="370839" y="1198880"/>
                  </a:lnTo>
                  <a:lnTo>
                    <a:pt x="412750" y="1216025"/>
                  </a:lnTo>
                  <a:lnTo>
                    <a:pt x="455929" y="1230630"/>
                  </a:lnTo>
                  <a:lnTo>
                    <a:pt x="501014" y="1242060"/>
                  </a:lnTo>
                  <a:lnTo>
                    <a:pt x="546735" y="1250314"/>
                  </a:lnTo>
                  <a:lnTo>
                    <a:pt x="593725" y="1255395"/>
                  </a:lnTo>
                  <a:lnTo>
                    <a:pt x="641350" y="1257300"/>
                  </a:lnTo>
                  <a:lnTo>
                    <a:pt x="688975" y="1255395"/>
                  </a:lnTo>
                  <a:lnTo>
                    <a:pt x="735964" y="1250314"/>
                  </a:lnTo>
                  <a:lnTo>
                    <a:pt x="782320" y="1242060"/>
                  </a:lnTo>
                  <a:lnTo>
                    <a:pt x="826770" y="1230630"/>
                  </a:lnTo>
                  <a:lnTo>
                    <a:pt x="869950" y="1216025"/>
                  </a:lnTo>
                  <a:lnTo>
                    <a:pt x="911860" y="1198880"/>
                  </a:lnTo>
                  <a:lnTo>
                    <a:pt x="951864" y="1178560"/>
                  </a:lnTo>
                  <a:lnTo>
                    <a:pt x="990600" y="1156335"/>
                  </a:lnTo>
                  <a:lnTo>
                    <a:pt x="1027429" y="1130935"/>
                  </a:lnTo>
                  <a:lnTo>
                    <a:pt x="1062354" y="1102995"/>
                  </a:lnTo>
                  <a:lnTo>
                    <a:pt x="1094739" y="1073150"/>
                  </a:lnTo>
                  <a:lnTo>
                    <a:pt x="1125220" y="1041400"/>
                  </a:lnTo>
                  <a:lnTo>
                    <a:pt x="1153795" y="1007110"/>
                  </a:lnTo>
                  <a:lnTo>
                    <a:pt x="1179195" y="970914"/>
                  </a:lnTo>
                  <a:lnTo>
                    <a:pt x="1202689" y="933450"/>
                  </a:lnTo>
                  <a:lnTo>
                    <a:pt x="1223010" y="893445"/>
                  </a:lnTo>
                  <a:lnTo>
                    <a:pt x="1240789" y="852804"/>
                  </a:lnTo>
                  <a:lnTo>
                    <a:pt x="1255395" y="810260"/>
                  </a:lnTo>
                  <a:lnTo>
                    <a:pt x="1267460" y="766445"/>
                  </a:lnTo>
                  <a:lnTo>
                    <a:pt x="1275714" y="721360"/>
                  </a:lnTo>
                  <a:lnTo>
                    <a:pt x="1280795" y="675639"/>
                  </a:lnTo>
                  <a:lnTo>
                    <a:pt x="1282700" y="628650"/>
                  </a:lnTo>
                  <a:lnTo>
                    <a:pt x="1280795" y="579120"/>
                  </a:lnTo>
                  <a:lnTo>
                    <a:pt x="1275079" y="529589"/>
                  </a:lnTo>
                  <a:lnTo>
                    <a:pt x="1264920" y="481329"/>
                  </a:lnTo>
                  <a:lnTo>
                    <a:pt x="1251585" y="434339"/>
                  </a:lnTo>
                  <a:lnTo>
                    <a:pt x="1233804" y="387985"/>
                  </a:lnTo>
                  <a:lnTo>
                    <a:pt x="1212850" y="343535"/>
                  </a:lnTo>
                  <a:lnTo>
                    <a:pt x="1188720" y="300354"/>
                  </a:lnTo>
                  <a:lnTo>
                    <a:pt x="1160779" y="259714"/>
                  </a:lnTo>
                  <a:lnTo>
                    <a:pt x="1129664" y="220979"/>
                  </a:lnTo>
                  <a:lnTo>
                    <a:pt x="1094739" y="184150"/>
                  </a:lnTo>
                  <a:lnTo>
                    <a:pt x="1057910" y="150495"/>
                  </a:lnTo>
                  <a:lnTo>
                    <a:pt x="1017904" y="120014"/>
                  </a:lnTo>
                  <a:lnTo>
                    <a:pt x="975995" y="92075"/>
                  </a:lnTo>
                  <a:lnTo>
                    <a:pt x="932179" y="68579"/>
                  </a:lnTo>
                  <a:lnTo>
                    <a:pt x="887095" y="47625"/>
                  </a:lnTo>
                  <a:lnTo>
                    <a:pt x="840104" y="31114"/>
                  </a:lnTo>
                  <a:lnTo>
                    <a:pt x="791845" y="17779"/>
                  </a:lnTo>
                  <a:lnTo>
                    <a:pt x="742314" y="7620"/>
                  </a:lnTo>
                  <a:lnTo>
                    <a:pt x="692150" y="1904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156200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0" y="628650"/>
                  </a:moveTo>
                  <a:lnTo>
                    <a:pt x="1904" y="581660"/>
                  </a:lnTo>
                  <a:lnTo>
                    <a:pt x="6985" y="535939"/>
                  </a:lnTo>
                  <a:lnTo>
                    <a:pt x="15239" y="490854"/>
                  </a:lnTo>
                  <a:lnTo>
                    <a:pt x="27304" y="447039"/>
                  </a:lnTo>
                  <a:lnTo>
                    <a:pt x="41910" y="404495"/>
                  </a:lnTo>
                  <a:lnTo>
                    <a:pt x="59689" y="363854"/>
                  </a:lnTo>
                  <a:lnTo>
                    <a:pt x="80010" y="323850"/>
                  </a:lnTo>
                  <a:lnTo>
                    <a:pt x="103504" y="286385"/>
                  </a:lnTo>
                  <a:lnTo>
                    <a:pt x="128904" y="250189"/>
                  </a:lnTo>
                  <a:lnTo>
                    <a:pt x="157479" y="215900"/>
                  </a:lnTo>
                  <a:lnTo>
                    <a:pt x="187960" y="184150"/>
                  </a:lnTo>
                  <a:lnTo>
                    <a:pt x="220345" y="154304"/>
                  </a:lnTo>
                  <a:lnTo>
                    <a:pt x="255270" y="126364"/>
                  </a:lnTo>
                  <a:lnTo>
                    <a:pt x="292100" y="100964"/>
                  </a:lnTo>
                  <a:lnTo>
                    <a:pt x="330835" y="78739"/>
                  </a:lnTo>
                  <a:lnTo>
                    <a:pt x="370839" y="58420"/>
                  </a:lnTo>
                  <a:lnTo>
                    <a:pt x="412750" y="41275"/>
                  </a:lnTo>
                  <a:lnTo>
                    <a:pt x="455929" y="26670"/>
                  </a:lnTo>
                  <a:lnTo>
                    <a:pt x="501014" y="15239"/>
                  </a:lnTo>
                  <a:lnTo>
                    <a:pt x="546735" y="6985"/>
                  </a:lnTo>
                  <a:lnTo>
                    <a:pt x="593725" y="1904"/>
                  </a:lnTo>
                  <a:lnTo>
                    <a:pt x="641350" y="0"/>
                  </a:lnTo>
                  <a:lnTo>
                    <a:pt x="692150" y="1904"/>
                  </a:lnTo>
                  <a:lnTo>
                    <a:pt x="742314" y="7620"/>
                  </a:lnTo>
                  <a:lnTo>
                    <a:pt x="791845" y="17779"/>
                  </a:lnTo>
                  <a:lnTo>
                    <a:pt x="840104" y="31114"/>
                  </a:lnTo>
                  <a:lnTo>
                    <a:pt x="887095" y="47625"/>
                  </a:lnTo>
                  <a:lnTo>
                    <a:pt x="932179" y="68579"/>
                  </a:lnTo>
                  <a:lnTo>
                    <a:pt x="975995" y="92075"/>
                  </a:lnTo>
                  <a:lnTo>
                    <a:pt x="1017904" y="120014"/>
                  </a:lnTo>
                  <a:lnTo>
                    <a:pt x="1057910" y="150495"/>
                  </a:lnTo>
                  <a:lnTo>
                    <a:pt x="1094739" y="184150"/>
                  </a:lnTo>
                  <a:lnTo>
                    <a:pt x="1129664" y="220979"/>
                  </a:lnTo>
                  <a:lnTo>
                    <a:pt x="1160779" y="259714"/>
                  </a:lnTo>
                  <a:lnTo>
                    <a:pt x="1188720" y="300354"/>
                  </a:lnTo>
                  <a:lnTo>
                    <a:pt x="1212850" y="343535"/>
                  </a:lnTo>
                  <a:lnTo>
                    <a:pt x="1233804" y="387985"/>
                  </a:lnTo>
                  <a:lnTo>
                    <a:pt x="1251585" y="434339"/>
                  </a:lnTo>
                  <a:lnTo>
                    <a:pt x="1264920" y="481329"/>
                  </a:lnTo>
                  <a:lnTo>
                    <a:pt x="1275079" y="529589"/>
                  </a:lnTo>
                  <a:lnTo>
                    <a:pt x="1280795" y="579120"/>
                  </a:lnTo>
                  <a:lnTo>
                    <a:pt x="1282700" y="628650"/>
                  </a:lnTo>
                  <a:lnTo>
                    <a:pt x="1280795" y="675639"/>
                  </a:lnTo>
                  <a:lnTo>
                    <a:pt x="1275714" y="721360"/>
                  </a:lnTo>
                  <a:lnTo>
                    <a:pt x="1267460" y="766445"/>
                  </a:lnTo>
                  <a:lnTo>
                    <a:pt x="1255395" y="810260"/>
                  </a:lnTo>
                  <a:lnTo>
                    <a:pt x="1240789" y="852804"/>
                  </a:lnTo>
                  <a:lnTo>
                    <a:pt x="1223010" y="893445"/>
                  </a:lnTo>
                  <a:lnTo>
                    <a:pt x="1202689" y="933450"/>
                  </a:lnTo>
                  <a:lnTo>
                    <a:pt x="1179195" y="970914"/>
                  </a:lnTo>
                  <a:lnTo>
                    <a:pt x="1153795" y="1007110"/>
                  </a:lnTo>
                  <a:lnTo>
                    <a:pt x="1125220" y="1041400"/>
                  </a:lnTo>
                  <a:lnTo>
                    <a:pt x="1094739" y="1073150"/>
                  </a:lnTo>
                  <a:lnTo>
                    <a:pt x="1062354" y="1102995"/>
                  </a:lnTo>
                  <a:lnTo>
                    <a:pt x="1027429" y="1130935"/>
                  </a:lnTo>
                  <a:lnTo>
                    <a:pt x="990600" y="1156335"/>
                  </a:lnTo>
                  <a:lnTo>
                    <a:pt x="951864" y="1178560"/>
                  </a:lnTo>
                  <a:lnTo>
                    <a:pt x="911860" y="1198880"/>
                  </a:lnTo>
                  <a:lnTo>
                    <a:pt x="869950" y="1216025"/>
                  </a:lnTo>
                  <a:lnTo>
                    <a:pt x="826770" y="1230630"/>
                  </a:lnTo>
                  <a:lnTo>
                    <a:pt x="782320" y="1242060"/>
                  </a:lnTo>
                  <a:lnTo>
                    <a:pt x="735964" y="1250314"/>
                  </a:lnTo>
                  <a:lnTo>
                    <a:pt x="688975" y="1255395"/>
                  </a:lnTo>
                  <a:lnTo>
                    <a:pt x="641350" y="1257300"/>
                  </a:lnTo>
                  <a:lnTo>
                    <a:pt x="593725" y="1255395"/>
                  </a:lnTo>
                  <a:lnTo>
                    <a:pt x="546735" y="1250314"/>
                  </a:lnTo>
                  <a:lnTo>
                    <a:pt x="501014" y="1242060"/>
                  </a:lnTo>
                  <a:lnTo>
                    <a:pt x="455929" y="1230630"/>
                  </a:lnTo>
                  <a:lnTo>
                    <a:pt x="412750" y="1216025"/>
                  </a:lnTo>
                  <a:lnTo>
                    <a:pt x="370839" y="1198880"/>
                  </a:lnTo>
                  <a:lnTo>
                    <a:pt x="330835" y="1178560"/>
                  </a:lnTo>
                  <a:lnTo>
                    <a:pt x="292100" y="1156335"/>
                  </a:lnTo>
                  <a:lnTo>
                    <a:pt x="255270" y="1130935"/>
                  </a:lnTo>
                  <a:lnTo>
                    <a:pt x="220345" y="1102995"/>
                  </a:lnTo>
                  <a:lnTo>
                    <a:pt x="187960" y="1073150"/>
                  </a:lnTo>
                  <a:lnTo>
                    <a:pt x="157479" y="1041400"/>
                  </a:lnTo>
                  <a:lnTo>
                    <a:pt x="128904" y="1007110"/>
                  </a:lnTo>
                  <a:lnTo>
                    <a:pt x="103504" y="970914"/>
                  </a:lnTo>
                  <a:lnTo>
                    <a:pt x="80010" y="933450"/>
                  </a:lnTo>
                  <a:lnTo>
                    <a:pt x="59689" y="893445"/>
                  </a:lnTo>
                  <a:lnTo>
                    <a:pt x="41910" y="852804"/>
                  </a:lnTo>
                  <a:lnTo>
                    <a:pt x="27304" y="810260"/>
                  </a:lnTo>
                  <a:lnTo>
                    <a:pt x="15239" y="766445"/>
                  </a:lnTo>
                  <a:lnTo>
                    <a:pt x="6985" y="721360"/>
                  </a:lnTo>
                  <a:lnTo>
                    <a:pt x="1904" y="675639"/>
                  </a:lnTo>
                  <a:lnTo>
                    <a:pt x="0" y="62865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5525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641350" y="0"/>
                  </a:moveTo>
                  <a:lnTo>
                    <a:pt x="593725" y="1904"/>
                  </a:lnTo>
                  <a:lnTo>
                    <a:pt x="546734" y="6985"/>
                  </a:lnTo>
                  <a:lnTo>
                    <a:pt x="501015" y="15239"/>
                  </a:lnTo>
                  <a:lnTo>
                    <a:pt x="456565" y="26670"/>
                  </a:lnTo>
                  <a:lnTo>
                    <a:pt x="412750" y="41275"/>
                  </a:lnTo>
                  <a:lnTo>
                    <a:pt x="370839" y="58420"/>
                  </a:lnTo>
                  <a:lnTo>
                    <a:pt x="330835" y="78739"/>
                  </a:lnTo>
                  <a:lnTo>
                    <a:pt x="292100" y="100964"/>
                  </a:lnTo>
                  <a:lnTo>
                    <a:pt x="255270" y="126364"/>
                  </a:lnTo>
                  <a:lnTo>
                    <a:pt x="220979" y="154304"/>
                  </a:lnTo>
                  <a:lnTo>
                    <a:pt x="187960" y="184150"/>
                  </a:lnTo>
                  <a:lnTo>
                    <a:pt x="157479" y="215900"/>
                  </a:lnTo>
                  <a:lnTo>
                    <a:pt x="128904" y="250189"/>
                  </a:lnTo>
                  <a:lnTo>
                    <a:pt x="103504" y="286385"/>
                  </a:lnTo>
                  <a:lnTo>
                    <a:pt x="80010" y="323850"/>
                  </a:lnTo>
                  <a:lnTo>
                    <a:pt x="59689" y="363854"/>
                  </a:lnTo>
                  <a:lnTo>
                    <a:pt x="41910" y="404495"/>
                  </a:lnTo>
                  <a:lnTo>
                    <a:pt x="27304" y="447039"/>
                  </a:lnTo>
                  <a:lnTo>
                    <a:pt x="15239" y="490854"/>
                  </a:lnTo>
                  <a:lnTo>
                    <a:pt x="6985" y="535939"/>
                  </a:lnTo>
                  <a:lnTo>
                    <a:pt x="1904" y="581660"/>
                  </a:lnTo>
                  <a:lnTo>
                    <a:pt x="0" y="628650"/>
                  </a:lnTo>
                  <a:lnTo>
                    <a:pt x="1904" y="675639"/>
                  </a:lnTo>
                  <a:lnTo>
                    <a:pt x="6985" y="721360"/>
                  </a:lnTo>
                  <a:lnTo>
                    <a:pt x="15239" y="766445"/>
                  </a:lnTo>
                  <a:lnTo>
                    <a:pt x="27304" y="810260"/>
                  </a:lnTo>
                  <a:lnTo>
                    <a:pt x="41910" y="852804"/>
                  </a:lnTo>
                  <a:lnTo>
                    <a:pt x="59689" y="893445"/>
                  </a:lnTo>
                  <a:lnTo>
                    <a:pt x="80010" y="933450"/>
                  </a:lnTo>
                  <a:lnTo>
                    <a:pt x="103504" y="970914"/>
                  </a:lnTo>
                  <a:lnTo>
                    <a:pt x="128904" y="1007110"/>
                  </a:lnTo>
                  <a:lnTo>
                    <a:pt x="157479" y="1041400"/>
                  </a:lnTo>
                  <a:lnTo>
                    <a:pt x="187960" y="1073150"/>
                  </a:lnTo>
                  <a:lnTo>
                    <a:pt x="220979" y="1102995"/>
                  </a:lnTo>
                  <a:lnTo>
                    <a:pt x="255270" y="1130935"/>
                  </a:lnTo>
                  <a:lnTo>
                    <a:pt x="292100" y="1156335"/>
                  </a:lnTo>
                  <a:lnTo>
                    <a:pt x="330835" y="1178560"/>
                  </a:lnTo>
                  <a:lnTo>
                    <a:pt x="370839" y="1198880"/>
                  </a:lnTo>
                  <a:lnTo>
                    <a:pt x="412750" y="1216025"/>
                  </a:lnTo>
                  <a:lnTo>
                    <a:pt x="456565" y="1230630"/>
                  </a:lnTo>
                  <a:lnTo>
                    <a:pt x="501015" y="1242060"/>
                  </a:lnTo>
                  <a:lnTo>
                    <a:pt x="546734" y="1250314"/>
                  </a:lnTo>
                  <a:lnTo>
                    <a:pt x="593725" y="1255395"/>
                  </a:lnTo>
                  <a:lnTo>
                    <a:pt x="641350" y="1257300"/>
                  </a:lnTo>
                  <a:lnTo>
                    <a:pt x="689609" y="1255395"/>
                  </a:lnTo>
                  <a:lnTo>
                    <a:pt x="735965" y="1250314"/>
                  </a:lnTo>
                  <a:lnTo>
                    <a:pt x="782320" y="1242060"/>
                  </a:lnTo>
                  <a:lnTo>
                    <a:pt x="826770" y="1230630"/>
                  </a:lnTo>
                  <a:lnTo>
                    <a:pt x="869950" y="1216025"/>
                  </a:lnTo>
                  <a:lnTo>
                    <a:pt x="911859" y="1198880"/>
                  </a:lnTo>
                  <a:lnTo>
                    <a:pt x="951865" y="1178560"/>
                  </a:lnTo>
                  <a:lnTo>
                    <a:pt x="990600" y="1156335"/>
                  </a:lnTo>
                  <a:lnTo>
                    <a:pt x="1027429" y="1130935"/>
                  </a:lnTo>
                  <a:lnTo>
                    <a:pt x="1062354" y="1102995"/>
                  </a:lnTo>
                  <a:lnTo>
                    <a:pt x="1094740" y="1073150"/>
                  </a:lnTo>
                  <a:lnTo>
                    <a:pt x="1125854" y="1041400"/>
                  </a:lnTo>
                  <a:lnTo>
                    <a:pt x="1153795" y="1007110"/>
                  </a:lnTo>
                  <a:lnTo>
                    <a:pt x="1179829" y="970914"/>
                  </a:lnTo>
                  <a:lnTo>
                    <a:pt x="1202690" y="933450"/>
                  </a:lnTo>
                  <a:lnTo>
                    <a:pt x="1223009" y="893445"/>
                  </a:lnTo>
                  <a:lnTo>
                    <a:pt x="1240790" y="852804"/>
                  </a:lnTo>
                  <a:lnTo>
                    <a:pt x="1256029" y="810260"/>
                  </a:lnTo>
                  <a:lnTo>
                    <a:pt x="1267459" y="766445"/>
                  </a:lnTo>
                  <a:lnTo>
                    <a:pt x="1275715" y="721360"/>
                  </a:lnTo>
                  <a:lnTo>
                    <a:pt x="1281429" y="675639"/>
                  </a:lnTo>
                  <a:lnTo>
                    <a:pt x="1282700" y="628650"/>
                  </a:lnTo>
                  <a:lnTo>
                    <a:pt x="1280795" y="579120"/>
                  </a:lnTo>
                  <a:lnTo>
                    <a:pt x="1275079" y="529589"/>
                  </a:lnTo>
                  <a:lnTo>
                    <a:pt x="1264920" y="481329"/>
                  </a:lnTo>
                  <a:lnTo>
                    <a:pt x="1251584" y="434339"/>
                  </a:lnTo>
                  <a:lnTo>
                    <a:pt x="1233804" y="387985"/>
                  </a:lnTo>
                  <a:lnTo>
                    <a:pt x="1212850" y="343535"/>
                  </a:lnTo>
                  <a:lnTo>
                    <a:pt x="1188720" y="300354"/>
                  </a:lnTo>
                  <a:lnTo>
                    <a:pt x="1160779" y="259714"/>
                  </a:lnTo>
                  <a:lnTo>
                    <a:pt x="1129665" y="220979"/>
                  </a:lnTo>
                  <a:lnTo>
                    <a:pt x="1094740" y="184150"/>
                  </a:lnTo>
                  <a:lnTo>
                    <a:pt x="1057909" y="150495"/>
                  </a:lnTo>
                  <a:lnTo>
                    <a:pt x="1017904" y="120014"/>
                  </a:lnTo>
                  <a:lnTo>
                    <a:pt x="975995" y="92075"/>
                  </a:lnTo>
                  <a:lnTo>
                    <a:pt x="932179" y="68579"/>
                  </a:lnTo>
                  <a:lnTo>
                    <a:pt x="887095" y="47625"/>
                  </a:lnTo>
                  <a:lnTo>
                    <a:pt x="840104" y="31114"/>
                  </a:lnTo>
                  <a:lnTo>
                    <a:pt x="791845" y="17779"/>
                  </a:lnTo>
                  <a:lnTo>
                    <a:pt x="742315" y="7620"/>
                  </a:lnTo>
                  <a:lnTo>
                    <a:pt x="692150" y="1904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5525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0" y="628650"/>
                  </a:moveTo>
                  <a:lnTo>
                    <a:pt x="1904" y="581660"/>
                  </a:lnTo>
                  <a:lnTo>
                    <a:pt x="6985" y="535939"/>
                  </a:lnTo>
                  <a:lnTo>
                    <a:pt x="15239" y="490854"/>
                  </a:lnTo>
                  <a:lnTo>
                    <a:pt x="27304" y="447039"/>
                  </a:lnTo>
                  <a:lnTo>
                    <a:pt x="41910" y="404495"/>
                  </a:lnTo>
                  <a:lnTo>
                    <a:pt x="59689" y="363854"/>
                  </a:lnTo>
                  <a:lnTo>
                    <a:pt x="80010" y="323850"/>
                  </a:lnTo>
                  <a:lnTo>
                    <a:pt x="103504" y="286385"/>
                  </a:lnTo>
                  <a:lnTo>
                    <a:pt x="128904" y="250189"/>
                  </a:lnTo>
                  <a:lnTo>
                    <a:pt x="157479" y="215900"/>
                  </a:lnTo>
                  <a:lnTo>
                    <a:pt x="187960" y="184150"/>
                  </a:lnTo>
                  <a:lnTo>
                    <a:pt x="220979" y="154304"/>
                  </a:lnTo>
                  <a:lnTo>
                    <a:pt x="255270" y="126364"/>
                  </a:lnTo>
                  <a:lnTo>
                    <a:pt x="292100" y="100964"/>
                  </a:lnTo>
                  <a:lnTo>
                    <a:pt x="330835" y="78739"/>
                  </a:lnTo>
                  <a:lnTo>
                    <a:pt x="370839" y="58420"/>
                  </a:lnTo>
                  <a:lnTo>
                    <a:pt x="412750" y="41275"/>
                  </a:lnTo>
                  <a:lnTo>
                    <a:pt x="456565" y="26670"/>
                  </a:lnTo>
                  <a:lnTo>
                    <a:pt x="501015" y="15239"/>
                  </a:lnTo>
                  <a:lnTo>
                    <a:pt x="546734" y="6985"/>
                  </a:lnTo>
                  <a:lnTo>
                    <a:pt x="593725" y="1904"/>
                  </a:lnTo>
                  <a:lnTo>
                    <a:pt x="641350" y="0"/>
                  </a:lnTo>
                  <a:lnTo>
                    <a:pt x="692150" y="1904"/>
                  </a:lnTo>
                  <a:lnTo>
                    <a:pt x="742315" y="7620"/>
                  </a:lnTo>
                  <a:lnTo>
                    <a:pt x="791845" y="17779"/>
                  </a:lnTo>
                  <a:lnTo>
                    <a:pt x="840104" y="31114"/>
                  </a:lnTo>
                  <a:lnTo>
                    <a:pt x="887095" y="47625"/>
                  </a:lnTo>
                  <a:lnTo>
                    <a:pt x="932179" y="68579"/>
                  </a:lnTo>
                  <a:lnTo>
                    <a:pt x="975995" y="92075"/>
                  </a:lnTo>
                  <a:lnTo>
                    <a:pt x="1017904" y="120014"/>
                  </a:lnTo>
                  <a:lnTo>
                    <a:pt x="1057909" y="150495"/>
                  </a:lnTo>
                  <a:lnTo>
                    <a:pt x="1094740" y="184150"/>
                  </a:lnTo>
                  <a:lnTo>
                    <a:pt x="1129665" y="220979"/>
                  </a:lnTo>
                  <a:lnTo>
                    <a:pt x="1160779" y="259714"/>
                  </a:lnTo>
                  <a:lnTo>
                    <a:pt x="1188720" y="300354"/>
                  </a:lnTo>
                  <a:lnTo>
                    <a:pt x="1212850" y="343535"/>
                  </a:lnTo>
                  <a:lnTo>
                    <a:pt x="1233804" y="387985"/>
                  </a:lnTo>
                  <a:lnTo>
                    <a:pt x="1251584" y="434339"/>
                  </a:lnTo>
                  <a:lnTo>
                    <a:pt x="1264920" y="481329"/>
                  </a:lnTo>
                  <a:lnTo>
                    <a:pt x="1275079" y="529589"/>
                  </a:lnTo>
                  <a:lnTo>
                    <a:pt x="1280795" y="579120"/>
                  </a:lnTo>
                  <a:lnTo>
                    <a:pt x="1282700" y="628650"/>
                  </a:lnTo>
                  <a:lnTo>
                    <a:pt x="1281429" y="675639"/>
                  </a:lnTo>
                  <a:lnTo>
                    <a:pt x="1275715" y="721360"/>
                  </a:lnTo>
                  <a:lnTo>
                    <a:pt x="1267459" y="766445"/>
                  </a:lnTo>
                  <a:lnTo>
                    <a:pt x="1256029" y="810260"/>
                  </a:lnTo>
                  <a:lnTo>
                    <a:pt x="1240790" y="852804"/>
                  </a:lnTo>
                  <a:lnTo>
                    <a:pt x="1223009" y="893445"/>
                  </a:lnTo>
                  <a:lnTo>
                    <a:pt x="1202690" y="933450"/>
                  </a:lnTo>
                  <a:lnTo>
                    <a:pt x="1179829" y="970914"/>
                  </a:lnTo>
                  <a:lnTo>
                    <a:pt x="1153795" y="1007110"/>
                  </a:lnTo>
                  <a:lnTo>
                    <a:pt x="1125854" y="1041400"/>
                  </a:lnTo>
                  <a:lnTo>
                    <a:pt x="1094740" y="1073150"/>
                  </a:lnTo>
                  <a:lnTo>
                    <a:pt x="1062354" y="1102995"/>
                  </a:lnTo>
                  <a:lnTo>
                    <a:pt x="1027429" y="1130935"/>
                  </a:lnTo>
                  <a:lnTo>
                    <a:pt x="990600" y="1156335"/>
                  </a:lnTo>
                  <a:lnTo>
                    <a:pt x="951865" y="1178560"/>
                  </a:lnTo>
                  <a:lnTo>
                    <a:pt x="911859" y="1198880"/>
                  </a:lnTo>
                  <a:lnTo>
                    <a:pt x="869950" y="1216025"/>
                  </a:lnTo>
                  <a:lnTo>
                    <a:pt x="826770" y="1230630"/>
                  </a:lnTo>
                  <a:lnTo>
                    <a:pt x="782320" y="1242060"/>
                  </a:lnTo>
                  <a:lnTo>
                    <a:pt x="735965" y="1250314"/>
                  </a:lnTo>
                  <a:lnTo>
                    <a:pt x="689609" y="1255395"/>
                  </a:lnTo>
                  <a:lnTo>
                    <a:pt x="641350" y="1257300"/>
                  </a:lnTo>
                  <a:lnTo>
                    <a:pt x="593725" y="1255395"/>
                  </a:lnTo>
                  <a:lnTo>
                    <a:pt x="546734" y="1250314"/>
                  </a:lnTo>
                  <a:lnTo>
                    <a:pt x="501015" y="1242060"/>
                  </a:lnTo>
                  <a:lnTo>
                    <a:pt x="456565" y="1230630"/>
                  </a:lnTo>
                  <a:lnTo>
                    <a:pt x="412750" y="1216025"/>
                  </a:lnTo>
                  <a:lnTo>
                    <a:pt x="370839" y="1198880"/>
                  </a:lnTo>
                  <a:lnTo>
                    <a:pt x="330835" y="1178560"/>
                  </a:lnTo>
                  <a:lnTo>
                    <a:pt x="292100" y="1156335"/>
                  </a:lnTo>
                  <a:lnTo>
                    <a:pt x="255270" y="1130935"/>
                  </a:lnTo>
                  <a:lnTo>
                    <a:pt x="220979" y="1102995"/>
                  </a:lnTo>
                  <a:lnTo>
                    <a:pt x="187960" y="1073150"/>
                  </a:lnTo>
                  <a:lnTo>
                    <a:pt x="157479" y="1041400"/>
                  </a:lnTo>
                  <a:lnTo>
                    <a:pt x="128904" y="1007110"/>
                  </a:lnTo>
                  <a:lnTo>
                    <a:pt x="103504" y="970914"/>
                  </a:lnTo>
                  <a:lnTo>
                    <a:pt x="80010" y="933450"/>
                  </a:lnTo>
                  <a:lnTo>
                    <a:pt x="59689" y="893445"/>
                  </a:lnTo>
                  <a:lnTo>
                    <a:pt x="41910" y="852804"/>
                  </a:lnTo>
                  <a:lnTo>
                    <a:pt x="27304" y="810260"/>
                  </a:lnTo>
                  <a:lnTo>
                    <a:pt x="15239" y="766445"/>
                  </a:lnTo>
                  <a:lnTo>
                    <a:pt x="6985" y="721360"/>
                  </a:lnTo>
                  <a:lnTo>
                    <a:pt x="1904" y="675639"/>
                  </a:lnTo>
                  <a:lnTo>
                    <a:pt x="0" y="62865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726048" y="1428114"/>
            <a:ext cx="144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6675881" y="1428114"/>
            <a:ext cx="144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74115" marR="5080" indent="-11620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Algebra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896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Division</a:t>
            </a:r>
            <a:r>
              <a:rPr spc="-50" dirty="0"/>
              <a:t> </a:t>
            </a:r>
            <a:r>
              <a:rPr dirty="0"/>
              <a:t>Operator</a:t>
            </a:r>
            <a:r>
              <a:rPr spc="-25" dirty="0"/>
              <a:t> </a:t>
            </a:r>
            <a:r>
              <a:rPr spc="-5" dirty="0"/>
              <a:t>(</a:t>
            </a:r>
            <a:r>
              <a:rPr b="1" i="1" spc="-5" dirty="0">
                <a:latin typeface="Arial"/>
                <a:cs typeface="Arial"/>
              </a:rPr>
              <a:t>÷</a:t>
            </a:r>
            <a:r>
              <a:rPr spc="-5" dirty="0"/>
              <a:t>)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500"/>
          </a:p>
          <a:p>
            <a:pPr marL="349250" marR="79375" indent="-337185">
              <a:lnSpc>
                <a:spcPct val="116399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solidFill>
                  <a:srgbClr val="000000"/>
                </a:solidFill>
              </a:rPr>
              <a:t>Division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operator</a:t>
            </a:r>
            <a:r>
              <a:rPr sz="1400" spc="-10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</a:t>
            </a:r>
            <a:r>
              <a:rPr sz="1400" b="1" spc="-5" dirty="0">
                <a:solidFill>
                  <a:srgbClr val="000000"/>
                </a:solidFill>
                <a:latin typeface="Arial"/>
                <a:cs typeface="Arial"/>
              </a:rPr>
              <a:t>÷</a:t>
            </a:r>
            <a:r>
              <a:rPr sz="1400" spc="-5" dirty="0">
                <a:solidFill>
                  <a:srgbClr val="000000"/>
                </a:solidFill>
              </a:rPr>
              <a:t>B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can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be</a:t>
            </a:r>
            <a:r>
              <a:rPr sz="1400" spc="-2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applied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15" dirty="0">
                <a:solidFill>
                  <a:srgbClr val="000000"/>
                </a:solidFill>
              </a:rPr>
              <a:t>if </a:t>
            </a:r>
            <a:r>
              <a:rPr sz="1400" spc="-37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and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only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if:</a:t>
            </a:r>
            <a:endParaRPr sz="1400">
              <a:latin typeface="Arial"/>
              <a:cs typeface="Arial"/>
            </a:endParaRPr>
          </a:p>
          <a:p>
            <a:pPr marL="349250" marR="5003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solidFill>
                  <a:srgbClr val="000000"/>
                </a:solidFill>
              </a:rPr>
              <a:t>Attributes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of</a:t>
            </a:r>
            <a:r>
              <a:rPr sz="1400" spc="-2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B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spc="-10" dirty="0">
                <a:solidFill>
                  <a:srgbClr val="000000"/>
                </a:solidFill>
              </a:rPr>
              <a:t>is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proper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subset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15" dirty="0">
                <a:solidFill>
                  <a:srgbClr val="000000"/>
                </a:solidFill>
              </a:rPr>
              <a:t>of </a:t>
            </a:r>
            <a:r>
              <a:rPr sz="1400" spc="-37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Attributes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of</a:t>
            </a:r>
            <a:r>
              <a:rPr sz="1400" spc="-8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A.</a:t>
            </a:r>
            <a:endParaRPr sz="1400"/>
          </a:p>
          <a:p>
            <a:pPr marL="349250" marR="45212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solidFill>
                  <a:srgbClr val="000000"/>
                </a:solidFill>
              </a:rPr>
              <a:t>The</a:t>
            </a:r>
            <a:r>
              <a:rPr sz="140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relation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returned</a:t>
            </a:r>
            <a:r>
              <a:rPr sz="1400" spc="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by</a:t>
            </a:r>
            <a:r>
              <a:rPr sz="1400" spc="-1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division </a:t>
            </a:r>
            <a:r>
              <a:rPr sz="1400" dirty="0">
                <a:solidFill>
                  <a:srgbClr val="000000"/>
                </a:solidFill>
              </a:rPr>
              <a:t> operator </a:t>
            </a:r>
            <a:r>
              <a:rPr sz="1400" spc="-5" dirty="0">
                <a:solidFill>
                  <a:srgbClr val="000000"/>
                </a:solidFill>
              </a:rPr>
              <a:t>will have attributes </a:t>
            </a:r>
            <a:r>
              <a:rPr sz="1400" dirty="0">
                <a:solidFill>
                  <a:srgbClr val="000000"/>
                </a:solidFill>
              </a:rPr>
              <a:t>= (All </a:t>
            </a:r>
            <a:r>
              <a:rPr sz="1400" spc="-375" dirty="0">
                <a:solidFill>
                  <a:srgbClr val="000000"/>
                </a:solidFill>
              </a:rPr>
              <a:t> </a:t>
            </a:r>
            <a:r>
              <a:rPr sz="1400" spc="-15" dirty="0">
                <a:solidFill>
                  <a:srgbClr val="000000"/>
                </a:solidFill>
              </a:rPr>
              <a:t>a</a:t>
            </a:r>
            <a:r>
              <a:rPr sz="1400" spc="-10" dirty="0">
                <a:solidFill>
                  <a:srgbClr val="000000"/>
                </a:solidFill>
              </a:rPr>
              <a:t>t</a:t>
            </a:r>
            <a:r>
              <a:rPr sz="1400" dirty="0">
                <a:solidFill>
                  <a:srgbClr val="000000"/>
                </a:solidFill>
              </a:rPr>
              <a:t>t</a:t>
            </a:r>
            <a:r>
              <a:rPr sz="1400" spc="-1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i</a:t>
            </a:r>
            <a:r>
              <a:rPr sz="1400" spc="-15" dirty="0">
                <a:solidFill>
                  <a:srgbClr val="000000"/>
                </a:solidFill>
              </a:rPr>
              <a:t>bu</a:t>
            </a:r>
            <a:r>
              <a:rPr sz="1400" dirty="0">
                <a:solidFill>
                  <a:srgbClr val="000000"/>
                </a:solidFill>
              </a:rPr>
              <a:t>t</a:t>
            </a:r>
            <a:r>
              <a:rPr sz="1400" spc="-15" dirty="0">
                <a:solidFill>
                  <a:srgbClr val="000000"/>
                </a:solidFill>
              </a:rPr>
              <a:t>e</a:t>
            </a:r>
            <a:r>
              <a:rPr sz="1400" dirty="0">
                <a:solidFill>
                  <a:srgbClr val="000000"/>
                </a:solidFill>
              </a:rPr>
              <a:t>s</a:t>
            </a:r>
            <a:r>
              <a:rPr sz="1400" spc="-2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o</a:t>
            </a:r>
            <a:r>
              <a:rPr sz="1400" dirty="0">
                <a:solidFill>
                  <a:srgbClr val="000000"/>
                </a:solidFill>
              </a:rPr>
              <a:t>f</a:t>
            </a:r>
            <a:r>
              <a:rPr sz="1400" spc="-8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9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–</a:t>
            </a:r>
            <a:r>
              <a:rPr sz="1400" spc="-90" dirty="0">
                <a:solidFill>
                  <a:srgbClr val="000000"/>
                </a:solidFill>
              </a:rPr>
              <a:t> </a:t>
            </a:r>
            <a:r>
              <a:rPr sz="1400" spc="-15" dirty="0">
                <a:solidFill>
                  <a:srgbClr val="000000"/>
                </a:solidFill>
              </a:rPr>
              <a:t>A</a:t>
            </a:r>
            <a:r>
              <a:rPr sz="1400" dirty="0">
                <a:solidFill>
                  <a:srgbClr val="000000"/>
                </a:solidFill>
              </a:rPr>
              <a:t>ll</a:t>
            </a:r>
            <a:r>
              <a:rPr sz="1400" spc="-10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Att</a:t>
            </a:r>
            <a:r>
              <a:rPr sz="1400" spc="-15" dirty="0">
                <a:solidFill>
                  <a:srgbClr val="000000"/>
                </a:solidFill>
              </a:rPr>
              <a:t>r</a:t>
            </a:r>
            <a:r>
              <a:rPr sz="1400" dirty="0">
                <a:solidFill>
                  <a:srgbClr val="000000"/>
                </a:solidFill>
              </a:rPr>
              <a:t>ibut</a:t>
            </a:r>
            <a:r>
              <a:rPr sz="1400" spc="-15" dirty="0">
                <a:solidFill>
                  <a:srgbClr val="000000"/>
                </a:solidFill>
              </a:rPr>
              <a:t>e</a:t>
            </a:r>
            <a:r>
              <a:rPr sz="1400" dirty="0">
                <a:solidFill>
                  <a:srgbClr val="000000"/>
                </a:solidFill>
              </a:rPr>
              <a:t>s</a:t>
            </a:r>
            <a:r>
              <a:rPr sz="1400" spc="-5" dirty="0">
                <a:solidFill>
                  <a:srgbClr val="000000"/>
                </a:solidFill>
              </a:rPr>
              <a:t> </a:t>
            </a:r>
            <a:r>
              <a:rPr sz="1400" spc="-15" dirty="0">
                <a:solidFill>
                  <a:srgbClr val="000000"/>
                </a:solidFill>
              </a:rPr>
              <a:t>o</a:t>
            </a:r>
            <a:r>
              <a:rPr sz="1400" dirty="0">
                <a:solidFill>
                  <a:srgbClr val="000000"/>
                </a:solidFill>
              </a:rPr>
              <a:t>f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B)</a:t>
            </a:r>
            <a:endParaRPr sz="1400"/>
          </a:p>
          <a:p>
            <a:pPr marL="349250" marR="5080" indent="-337185">
              <a:lnSpc>
                <a:spcPct val="1159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solidFill>
                  <a:srgbClr val="000000"/>
                </a:solidFill>
              </a:rPr>
              <a:t>The relation returned </a:t>
            </a:r>
            <a:r>
              <a:rPr sz="1400" dirty="0">
                <a:solidFill>
                  <a:srgbClr val="000000"/>
                </a:solidFill>
              </a:rPr>
              <a:t>by </a:t>
            </a:r>
            <a:r>
              <a:rPr sz="1400" spc="-5" dirty="0">
                <a:solidFill>
                  <a:srgbClr val="000000"/>
                </a:solidFill>
              </a:rPr>
              <a:t>division </a:t>
            </a:r>
            <a:r>
              <a:rPr sz="1400" dirty="0">
                <a:solidFill>
                  <a:srgbClr val="000000"/>
                </a:solidFill>
              </a:rPr>
              <a:t> operator </a:t>
            </a:r>
            <a:r>
              <a:rPr sz="1400" spc="-5" dirty="0">
                <a:solidFill>
                  <a:srgbClr val="000000"/>
                </a:solidFill>
              </a:rPr>
              <a:t>will </a:t>
            </a:r>
            <a:r>
              <a:rPr sz="1400" dirty="0">
                <a:solidFill>
                  <a:srgbClr val="000000"/>
                </a:solidFill>
              </a:rPr>
              <a:t>return </a:t>
            </a:r>
            <a:r>
              <a:rPr sz="1400" spc="-5" dirty="0">
                <a:solidFill>
                  <a:srgbClr val="000000"/>
                </a:solidFill>
              </a:rPr>
              <a:t>those tuples </a:t>
            </a:r>
            <a:r>
              <a:rPr sz="1400" dirty="0">
                <a:solidFill>
                  <a:srgbClr val="000000"/>
                </a:solidFill>
              </a:rPr>
              <a:t>from </a:t>
            </a:r>
            <a:r>
              <a:rPr sz="1400" spc="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relation</a:t>
            </a:r>
            <a:r>
              <a:rPr sz="1400" spc="-105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</a:t>
            </a:r>
            <a:r>
              <a:rPr sz="1400" spc="-10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which</a:t>
            </a:r>
            <a:r>
              <a:rPr sz="1400" spc="-2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are</a:t>
            </a:r>
            <a:r>
              <a:rPr sz="1400" spc="-3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associated</a:t>
            </a:r>
            <a:r>
              <a:rPr sz="1400" spc="-40" dirty="0">
                <a:solidFill>
                  <a:srgbClr val="000000"/>
                </a:solidFill>
              </a:rPr>
              <a:t> </a:t>
            </a:r>
            <a:r>
              <a:rPr sz="1400" dirty="0">
                <a:solidFill>
                  <a:srgbClr val="000000"/>
                </a:solidFill>
              </a:rPr>
              <a:t>to</a:t>
            </a:r>
            <a:r>
              <a:rPr sz="1400" spc="-1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every </a:t>
            </a:r>
            <a:r>
              <a:rPr sz="1400" spc="-375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B’s</a:t>
            </a:r>
            <a:r>
              <a:rPr sz="1400" spc="-40" dirty="0">
                <a:solidFill>
                  <a:srgbClr val="000000"/>
                </a:solidFill>
              </a:rPr>
              <a:t> </a:t>
            </a:r>
            <a:r>
              <a:rPr sz="1400" spc="-5" dirty="0">
                <a:solidFill>
                  <a:srgbClr val="000000"/>
                </a:solidFill>
              </a:rPr>
              <a:t>tuple.</a:t>
            </a:r>
            <a:endParaRPr sz="1400"/>
          </a:p>
        </p:txBody>
      </p:sp>
      <p:sp>
        <p:nvSpPr>
          <p:cNvPr id="7" name="object 7"/>
          <p:cNvSpPr txBox="1"/>
          <p:nvPr/>
        </p:nvSpPr>
        <p:spPr>
          <a:xfrm>
            <a:off x="4658995" y="2524125"/>
            <a:ext cx="3978910" cy="1640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E</a:t>
            </a:r>
            <a:r>
              <a:rPr sz="1800" spc="-15" dirty="0">
                <a:latin typeface="Arial"/>
                <a:cs typeface="Arial"/>
              </a:rPr>
              <a:t>x</a:t>
            </a:r>
            <a:r>
              <a:rPr sz="1800" spc="-5" dirty="0">
                <a:latin typeface="Arial"/>
                <a:cs typeface="Arial"/>
              </a:rPr>
              <a:t>a</a:t>
            </a:r>
            <a:r>
              <a:rPr sz="1800" dirty="0">
                <a:latin typeface="Arial"/>
                <a:cs typeface="Arial"/>
              </a:rPr>
              <a:t>m</a:t>
            </a:r>
            <a:r>
              <a:rPr sz="1800" spc="-5" dirty="0">
                <a:latin typeface="Arial"/>
                <a:cs typeface="Arial"/>
              </a:rPr>
              <a:t>ple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: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dirty="0">
                <a:latin typeface="Cambria"/>
                <a:cs typeface="Cambria"/>
              </a:rPr>
              <a:t>⟗</a:t>
            </a:r>
            <a:r>
              <a:rPr sz="1800" spc="90" dirty="0">
                <a:latin typeface="Cambria"/>
                <a:cs typeface="Cambria"/>
              </a:rPr>
              <a:t> </a:t>
            </a: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ts val="1630"/>
              </a:lnSpc>
            </a:pPr>
            <a:r>
              <a:rPr sz="1400" dirty="0">
                <a:latin typeface="Arial"/>
                <a:cs typeface="Arial"/>
              </a:rPr>
              <a:t>Consider the </a:t>
            </a:r>
            <a:r>
              <a:rPr sz="1400" spc="-5" dirty="0">
                <a:latin typeface="Arial"/>
                <a:cs typeface="Arial"/>
              </a:rPr>
              <a:t>relation STUDENT_SPORTS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ALL_SPORTS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ts val="1670"/>
              </a:lnSpc>
            </a:pP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apply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division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61594">
              <a:lnSpc>
                <a:spcPts val="1670"/>
              </a:lnSpc>
            </a:pP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TU</a:t>
            </a:r>
            <a:r>
              <a:rPr sz="1400" b="1" spc="-2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NT</a:t>
            </a:r>
            <a:r>
              <a:rPr sz="1400" b="1" spc="-15" dirty="0">
                <a:latin typeface="Arial"/>
                <a:cs typeface="Arial"/>
              </a:rPr>
              <a:t>_S</a:t>
            </a:r>
            <a:r>
              <a:rPr sz="1400" b="1" dirty="0">
                <a:latin typeface="Arial"/>
                <a:cs typeface="Arial"/>
              </a:rPr>
              <a:t>PO</a:t>
            </a:r>
            <a:r>
              <a:rPr sz="1400" b="1" spc="-20" dirty="0">
                <a:latin typeface="Arial"/>
                <a:cs typeface="Arial"/>
              </a:rPr>
              <a:t>RT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50" dirty="0">
                <a:latin typeface="Arial"/>
                <a:cs typeface="Arial"/>
              </a:rPr>
              <a:t>÷</a:t>
            </a:r>
            <a:r>
              <a:rPr sz="1400" b="1" spc="-120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10" dirty="0">
                <a:latin typeface="Arial"/>
                <a:cs typeface="Arial"/>
              </a:rPr>
              <a:t>L</a:t>
            </a:r>
            <a:r>
              <a:rPr sz="1400" b="1" dirty="0">
                <a:latin typeface="Arial"/>
                <a:cs typeface="Arial"/>
              </a:rPr>
              <a:t>_SPO</a:t>
            </a:r>
            <a:r>
              <a:rPr sz="1400" b="1" spc="-10" dirty="0">
                <a:latin typeface="Arial"/>
                <a:cs typeface="Arial"/>
              </a:rPr>
              <a:t>RT</a:t>
            </a:r>
            <a:r>
              <a:rPr sz="1400" b="1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9540" y="4833620"/>
            <a:ext cx="598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143500" y="914400"/>
            <a:ext cx="2257425" cy="1282700"/>
            <a:chOff x="5143500" y="914400"/>
            <a:chExt cx="2257425" cy="1282700"/>
          </a:xfrm>
        </p:grpSpPr>
        <p:sp>
          <p:nvSpPr>
            <p:cNvPr id="11" name="object 11"/>
            <p:cNvSpPr/>
            <p:nvPr/>
          </p:nvSpPr>
          <p:spPr>
            <a:xfrm>
              <a:off x="5156200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641350" y="0"/>
                  </a:moveTo>
                  <a:lnTo>
                    <a:pt x="593725" y="1904"/>
                  </a:lnTo>
                  <a:lnTo>
                    <a:pt x="546735" y="6985"/>
                  </a:lnTo>
                  <a:lnTo>
                    <a:pt x="501014" y="15239"/>
                  </a:lnTo>
                  <a:lnTo>
                    <a:pt x="455929" y="26670"/>
                  </a:lnTo>
                  <a:lnTo>
                    <a:pt x="412750" y="41275"/>
                  </a:lnTo>
                  <a:lnTo>
                    <a:pt x="370839" y="58420"/>
                  </a:lnTo>
                  <a:lnTo>
                    <a:pt x="330835" y="78739"/>
                  </a:lnTo>
                  <a:lnTo>
                    <a:pt x="292100" y="100964"/>
                  </a:lnTo>
                  <a:lnTo>
                    <a:pt x="255270" y="126364"/>
                  </a:lnTo>
                  <a:lnTo>
                    <a:pt x="220345" y="154304"/>
                  </a:lnTo>
                  <a:lnTo>
                    <a:pt x="187960" y="184150"/>
                  </a:lnTo>
                  <a:lnTo>
                    <a:pt x="157479" y="215900"/>
                  </a:lnTo>
                  <a:lnTo>
                    <a:pt x="128904" y="250189"/>
                  </a:lnTo>
                  <a:lnTo>
                    <a:pt x="103504" y="286385"/>
                  </a:lnTo>
                  <a:lnTo>
                    <a:pt x="80010" y="323850"/>
                  </a:lnTo>
                  <a:lnTo>
                    <a:pt x="59689" y="363854"/>
                  </a:lnTo>
                  <a:lnTo>
                    <a:pt x="41910" y="404495"/>
                  </a:lnTo>
                  <a:lnTo>
                    <a:pt x="27304" y="447039"/>
                  </a:lnTo>
                  <a:lnTo>
                    <a:pt x="15239" y="490854"/>
                  </a:lnTo>
                  <a:lnTo>
                    <a:pt x="6985" y="535939"/>
                  </a:lnTo>
                  <a:lnTo>
                    <a:pt x="1904" y="581660"/>
                  </a:lnTo>
                  <a:lnTo>
                    <a:pt x="0" y="628650"/>
                  </a:lnTo>
                  <a:lnTo>
                    <a:pt x="1904" y="675639"/>
                  </a:lnTo>
                  <a:lnTo>
                    <a:pt x="6985" y="721360"/>
                  </a:lnTo>
                  <a:lnTo>
                    <a:pt x="15239" y="766445"/>
                  </a:lnTo>
                  <a:lnTo>
                    <a:pt x="27304" y="810260"/>
                  </a:lnTo>
                  <a:lnTo>
                    <a:pt x="41910" y="852804"/>
                  </a:lnTo>
                  <a:lnTo>
                    <a:pt x="59689" y="893445"/>
                  </a:lnTo>
                  <a:lnTo>
                    <a:pt x="80010" y="933450"/>
                  </a:lnTo>
                  <a:lnTo>
                    <a:pt x="103504" y="970914"/>
                  </a:lnTo>
                  <a:lnTo>
                    <a:pt x="128904" y="1007110"/>
                  </a:lnTo>
                  <a:lnTo>
                    <a:pt x="157479" y="1041400"/>
                  </a:lnTo>
                  <a:lnTo>
                    <a:pt x="187960" y="1073150"/>
                  </a:lnTo>
                  <a:lnTo>
                    <a:pt x="220345" y="1102995"/>
                  </a:lnTo>
                  <a:lnTo>
                    <a:pt x="255270" y="1130935"/>
                  </a:lnTo>
                  <a:lnTo>
                    <a:pt x="292100" y="1156335"/>
                  </a:lnTo>
                  <a:lnTo>
                    <a:pt x="330835" y="1178560"/>
                  </a:lnTo>
                  <a:lnTo>
                    <a:pt x="370839" y="1198880"/>
                  </a:lnTo>
                  <a:lnTo>
                    <a:pt x="412750" y="1216025"/>
                  </a:lnTo>
                  <a:lnTo>
                    <a:pt x="455929" y="1230630"/>
                  </a:lnTo>
                  <a:lnTo>
                    <a:pt x="501014" y="1242060"/>
                  </a:lnTo>
                  <a:lnTo>
                    <a:pt x="546735" y="1250314"/>
                  </a:lnTo>
                  <a:lnTo>
                    <a:pt x="593725" y="1255395"/>
                  </a:lnTo>
                  <a:lnTo>
                    <a:pt x="641350" y="1257300"/>
                  </a:lnTo>
                  <a:lnTo>
                    <a:pt x="688975" y="1255395"/>
                  </a:lnTo>
                  <a:lnTo>
                    <a:pt x="735964" y="1250314"/>
                  </a:lnTo>
                  <a:lnTo>
                    <a:pt x="782320" y="1242060"/>
                  </a:lnTo>
                  <a:lnTo>
                    <a:pt x="826770" y="1230630"/>
                  </a:lnTo>
                  <a:lnTo>
                    <a:pt x="869950" y="1216025"/>
                  </a:lnTo>
                  <a:lnTo>
                    <a:pt x="911860" y="1198880"/>
                  </a:lnTo>
                  <a:lnTo>
                    <a:pt x="951864" y="1178560"/>
                  </a:lnTo>
                  <a:lnTo>
                    <a:pt x="990600" y="1156335"/>
                  </a:lnTo>
                  <a:lnTo>
                    <a:pt x="1027429" y="1130935"/>
                  </a:lnTo>
                  <a:lnTo>
                    <a:pt x="1062354" y="1102995"/>
                  </a:lnTo>
                  <a:lnTo>
                    <a:pt x="1094739" y="1073150"/>
                  </a:lnTo>
                  <a:lnTo>
                    <a:pt x="1125220" y="1041400"/>
                  </a:lnTo>
                  <a:lnTo>
                    <a:pt x="1153795" y="1007110"/>
                  </a:lnTo>
                  <a:lnTo>
                    <a:pt x="1179195" y="970914"/>
                  </a:lnTo>
                  <a:lnTo>
                    <a:pt x="1202689" y="933450"/>
                  </a:lnTo>
                  <a:lnTo>
                    <a:pt x="1223010" y="893445"/>
                  </a:lnTo>
                  <a:lnTo>
                    <a:pt x="1240789" y="852804"/>
                  </a:lnTo>
                  <a:lnTo>
                    <a:pt x="1255395" y="810260"/>
                  </a:lnTo>
                  <a:lnTo>
                    <a:pt x="1267460" y="766445"/>
                  </a:lnTo>
                  <a:lnTo>
                    <a:pt x="1275714" y="721360"/>
                  </a:lnTo>
                  <a:lnTo>
                    <a:pt x="1280795" y="675639"/>
                  </a:lnTo>
                  <a:lnTo>
                    <a:pt x="1282700" y="628650"/>
                  </a:lnTo>
                  <a:lnTo>
                    <a:pt x="1280795" y="579120"/>
                  </a:lnTo>
                  <a:lnTo>
                    <a:pt x="1275079" y="529589"/>
                  </a:lnTo>
                  <a:lnTo>
                    <a:pt x="1264920" y="481329"/>
                  </a:lnTo>
                  <a:lnTo>
                    <a:pt x="1251585" y="434339"/>
                  </a:lnTo>
                  <a:lnTo>
                    <a:pt x="1233804" y="387985"/>
                  </a:lnTo>
                  <a:lnTo>
                    <a:pt x="1212850" y="343535"/>
                  </a:lnTo>
                  <a:lnTo>
                    <a:pt x="1188720" y="300354"/>
                  </a:lnTo>
                  <a:lnTo>
                    <a:pt x="1160779" y="259714"/>
                  </a:lnTo>
                  <a:lnTo>
                    <a:pt x="1129664" y="220979"/>
                  </a:lnTo>
                  <a:lnTo>
                    <a:pt x="1094739" y="184150"/>
                  </a:lnTo>
                  <a:lnTo>
                    <a:pt x="1057910" y="150495"/>
                  </a:lnTo>
                  <a:lnTo>
                    <a:pt x="1017904" y="120014"/>
                  </a:lnTo>
                  <a:lnTo>
                    <a:pt x="975995" y="92075"/>
                  </a:lnTo>
                  <a:lnTo>
                    <a:pt x="932179" y="68579"/>
                  </a:lnTo>
                  <a:lnTo>
                    <a:pt x="887095" y="47625"/>
                  </a:lnTo>
                  <a:lnTo>
                    <a:pt x="840104" y="31114"/>
                  </a:lnTo>
                  <a:lnTo>
                    <a:pt x="791845" y="17779"/>
                  </a:lnTo>
                  <a:lnTo>
                    <a:pt x="742314" y="7620"/>
                  </a:lnTo>
                  <a:lnTo>
                    <a:pt x="692150" y="1904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56200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0" y="628650"/>
                  </a:moveTo>
                  <a:lnTo>
                    <a:pt x="1904" y="581660"/>
                  </a:lnTo>
                  <a:lnTo>
                    <a:pt x="6985" y="535939"/>
                  </a:lnTo>
                  <a:lnTo>
                    <a:pt x="15239" y="490854"/>
                  </a:lnTo>
                  <a:lnTo>
                    <a:pt x="27304" y="447039"/>
                  </a:lnTo>
                  <a:lnTo>
                    <a:pt x="41910" y="404495"/>
                  </a:lnTo>
                  <a:lnTo>
                    <a:pt x="59689" y="363854"/>
                  </a:lnTo>
                  <a:lnTo>
                    <a:pt x="80010" y="323850"/>
                  </a:lnTo>
                  <a:lnTo>
                    <a:pt x="103504" y="286385"/>
                  </a:lnTo>
                  <a:lnTo>
                    <a:pt x="128904" y="250189"/>
                  </a:lnTo>
                  <a:lnTo>
                    <a:pt x="157479" y="215900"/>
                  </a:lnTo>
                  <a:lnTo>
                    <a:pt x="187960" y="184150"/>
                  </a:lnTo>
                  <a:lnTo>
                    <a:pt x="220345" y="154304"/>
                  </a:lnTo>
                  <a:lnTo>
                    <a:pt x="255270" y="126364"/>
                  </a:lnTo>
                  <a:lnTo>
                    <a:pt x="292100" y="100964"/>
                  </a:lnTo>
                  <a:lnTo>
                    <a:pt x="330835" y="78739"/>
                  </a:lnTo>
                  <a:lnTo>
                    <a:pt x="370839" y="58420"/>
                  </a:lnTo>
                  <a:lnTo>
                    <a:pt x="412750" y="41275"/>
                  </a:lnTo>
                  <a:lnTo>
                    <a:pt x="455929" y="26670"/>
                  </a:lnTo>
                  <a:lnTo>
                    <a:pt x="501014" y="15239"/>
                  </a:lnTo>
                  <a:lnTo>
                    <a:pt x="546735" y="6985"/>
                  </a:lnTo>
                  <a:lnTo>
                    <a:pt x="593725" y="1904"/>
                  </a:lnTo>
                  <a:lnTo>
                    <a:pt x="641350" y="0"/>
                  </a:lnTo>
                  <a:lnTo>
                    <a:pt x="692150" y="1904"/>
                  </a:lnTo>
                  <a:lnTo>
                    <a:pt x="742314" y="7620"/>
                  </a:lnTo>
                  <a:lnTo>
                    <a:pt x="791845" y="17779"/>
                  </a:lnTo>
                  <a:lnTo>
                    <a:pt x="840104" y="31114"/>
                  </a:lnTo>
                  <a:lnTo>
                    <a:pt x="887095" y="47625"/>
                  </a:lnTo>
                  <a:lnTo>
                    <a:pt x="932179" y="68579"/>
                  </a:lnTo>
                  <a:lnTo>
                    <a:pt x="975995" y="92075"/>
                  </a:lnTo>
                  <a:lnTo>
                    <a:pt x="1017904" y="120014"/>
                  </a:lnTo>
                  <a:lnTo>
                    <a:pt x="1057910" y="150495"/>
                  </a:lnTo>
                  <a:lnTo>
                    <a:pt x="1094739" y="184150"/>
                  </a:lnTo>
                  <a:lnTo>
                    <a:pt x="1129664" y="220979"/>
                  </a:lnTo>
                  <a:lnTo>
                    <a:pt x="1160779" y="259714"/>
                  </a:lnTo>
                  <a:lnTo>
                    <a:pt x="1188720" y="300354"/>
                  </a:lnTo>
                  <a:lnTo>
                    <a:pt x="1212850" y="343535"/>
                  </a:lnTo>
                  <a:lnTo>
                    <a:pt x="1233804" y="387985"/>
                  </a:lnTo>
                  <a:lnTo>
                    <a:pt x="1251585" y="434339"/>
                  </a:lnTo>
                  <a:lnTo>
                    <a:pt x="1264920" y="481329"/>
                  </a:lnTo>
                  <a:lnTo>
                    <a:pt x="1275079" y="529589"/>
                  </a:lnTo>
                  <a:lnTo>
                    <a:pt x="1280795" y="579120"/>
                  </a:lnTo>
                  <a:lnTo>
                    <a:pt x="1282700" y="628650"/>
                  </a:lnTo>
                  <a:lnTo>
                    <a:pt x="1280795" y="675639"/>
                  </a:lnTo>
                  <a:lnTo>
                    <a:pt x="1275714" y="721360"/>
                  </a:lnTo>
                  <a:lnTo>
                    <a:pt x="1267460" y="766445"/>
                  </a:lnTo>
                  <a:lnTo>
                    <a:pt x="1255395" y="810260"/>
                  </a:lnTo>
                  <a:lnTo>
                    <a:pt x="1240789" y="852804"/>
                  </a:lnTo>
                  <a:lnTo>
                    <a:pt x="1223010" y="893445"/>
                  </a:lnTo>
                  <a:lnTo>
                    <a:pt x="1202689" y="933450"/>
                  </a:lnTo>
                  <a:lnTo>
                    <a:pt x="1179195" y="970914"/>
                  </a:lnTo>
                  <a:lnTo>
                    <a:pt x="1153795" y="1007110"/>
                  </a:lnTo>
                  <a:lnTo>
                    <a:pt x="1125220" y="1041400"/>
                  </a:lnTo>
                  <a:lnTo>
                    <a:pt x="1094739" y="1073150"/>
                  </a:lnTo>
                  <a:lnTo>
                    <a:pt x="1062354" y="1102995"/>
                  </a:lnTo>
                  <a:lnTo>
                    <a:pt x="1027429" y="1130935"/>
                  </a:lnTo>
                  <a:lnTo>
                    <a:pt x="990600" y="1156335"/>
                  </a:lnTo>
                  <a:lnTo>
                    <a:pt x="951864" y="1178560"/>
                  </a:lnTo>
                  <a:lnTo>
                    <a:pt x="911860" y="1198880"/>
                  </a:lnTo>
                  <a:lnTo>
                    <a:pt x="869950" y="1216025"/>
                  </a:lnTo>
                  <a:lnTo>
                    <a:pt x="826770" y="1230630"/>
                  </a:lnTo>
                  <a:lnTo>
                    <a:pt x="782320" y="1242060"/>
                  </a:lnTo>
                  <a:lnTo>
                    <a:pt x="735964" y="1250314"/>
                  </a:lnTo>
                  <a:lnTo>
                    <a:pt x="688975" y="1255395"/>
                  </a:lnTo>
                  <a:lnTo>
                    <a:pt x="641350" y="1257300"/>
                  </a:lnTo>
                  <a:lnTo>
                    <a:pt x="593725" y="1255395"/>
                  </a:lnTo>
                  <a:lnTo>
                    <a:pt x="546735" y="1250314"/>
                  </a:lnTo>
                  <a:lnTo>
                    <a:pt x="501014" y="1242060"/>
                  </a:lnTo>
                  <a:lnTo>
                    <a:pt x="455929" y="1230630"/>
                  </a:lnTo>
                  <a:lnTo>
                    <a:pt x="412750" y="1216025"/>
                  </a:lnTo>
                  <a:lnTo>
                    <a:pt x="370839" y="1198880"/>
                  </a:lnTo>
                  <a:lnTo>
                    <a:pt x="330835" y="1178560"/>
                  </a:lnTo>
                  <a:lnTo>
                    <a:pt x="292100" y="1156335"/>
                  </a:lnTo>
                  <a:lnTo>
                    <a:pt x="255270" y="1130935"/>
                  </a:lnTo>
                  <a:lnTo>
                    <a:pt x="220345" y="1102995"/>
                  </a:lnTo>
                  <a:lnTo>
                    <a:pt x="187960" y="1073150"/>
                  </a:lnTo>
                  <a:lnTo>
                    <a:pt x="157479" y="1041400"/>
                  </a:lnTo>
                  <a:lnTo>
                    <a:pt x="128904" y="1007110"/>
                  </a:lnTo>
                  <a:lnTo>
                    <a:pt x="103504" y="970914"/>
                  </a:lnTo>
                  <a:lnTo>
                    <a:pt x="80010" y="933450"/>
                  </a:lnTo>
                  <a:lnTo>
                    <a:pt x="59689" y="893445"/>
                  </a:lnTo>
                  <a:lnTo>
                    <a:pt x="41910" y="852804"/>
                  </a:lnTo>
                  <a:lnTo>
                    <a:pt x="27304" y="810260"/>
                  </a:lnTo>
                  <a:lnTo>
                    <a:pt x="15239" y="766445"/>
                  </a:lnTo>
                  <a:lnTo>
                    <a:pt x="6985" y="721360"/>
                  </a:lnTo>
                  <a:lnTo>
                    <a:pt x="1904" y="675639"/>
                  </a:lnTo>
                  <a:lnTo>
                    <a:pt x="0" y="62865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05525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641350" y="0"/>
                  </a:moveTo>
                  <a:lnTo>
                    <a:pt x="593725" y="1904"/>
                  </a:lnTo>
                  <a:lnTo>
                    <a:pt x="546734" y="6985"/>
                  </a:lnTo>
                  <a:lnTo>
                    <a:pt x="501015" y="15239"/>
                  </a:lnTo>
                  <a:lnTo>
                    <a:pt x="456565" y="26670"/>
                  </a:lnTo>
                  <a:lnTo>
                    <a:pt x="412750" y="41275"/>
                  </a:lnTo>
                  <a:lnTo>
                    <a:pt x="370839" y="58420"/>
                  </a:lnTo>
                  <a:lnTo>
                    <a:pt x="330835" y="78739"/>
                  </a:lnTo>
                  <a:lnTo>
                    <a:pt x="292100" y="100964"/>
                  </a:lnTo>
                  <a:lnTo>
                    <a:pt x="255270" y="126364"/>
                  </a:lnTo>
                  <a:lnTo>
                    <a:pt x="220979" y="154304"/>
                  </a:lnTo>
                  <a:lnTo>
                    <a:pt x="187960" y="184150"/>
                  </a:lnTo>
                  <a:lnTo>
                    <a:pt x="157479" y="215900"/>
                  </a:lnTo>
                  <a:lnTo>
                    <a:pt x="128904" y="250189"/>
                  </a:lnTo>
                  <a:lnTo>
                    <a:pt x="103504" y="286385"/>
                  </a:lnTo>
                  <a:lnTo>
                    <a:pt x="80010" y="323850"/>
                  </a:lnTo>
                  <a:lnTo>
                    <a:pt x="59689" y="363854"/>
                  </a:lnTo>
                  <a:lnTo>
                    <a:pt x="41910" y="404495"/>
                  </a:lnTo>
                  <a:lnTo>
                    <a:pt x="27304" y="447039"/>
                  </a:lnTo>
                  <a:lnTo>
                    <a:pt x="15239" y="490854"/>
                  </a:lnTo>
                  <a:lnTo>
                    <a:pt x="6985" y="535939"/>
                  </a:lnTo>
                  <a:lnTo>
                    <a:pt x="1904" y="581660"/>
                  </a:lnTo>
                  <a:lnTo>
                    <a:pt x="0" y="628650"/>
                  </a:lnTo>
                  <a:lnTo>
                    <a:pt x="1904" y="675639"/>
                  </a:lnTo>
                  <a:lnTo>
                    <a:pt x="6985" y="721360"/>
                  </a:lnTo>
                  <a:lnTo>
                    <a:pt x="15239" y="766445"/>
                  </a:lnTo>
                  <a:lnTo>
                    <a:pt x="27304" y="810260"/>
                  </a:lnTo>
                  <a:lnTo>
                    <a:pt x="41910" y="852804"/>
                  </a:lnTo>
                  <a:lnTo>
                    <a:pt x="59689" y="893445"/>
                  </a:lnTo>
                  <a:lnTo>
                    <a:pt x="80010" y="933450"/>
                  </a:lnTo>
                  <a:lnTo>
                    <a:pt x="103504" y="970914"/>
                  </a:lnTo>
                  <a:lnTo>
                    <a:pt x="128904" y="1007110"/>
                  </a:lnTo>
                  <a:lnTo>
                    <a:pt x="157479" y="1041400"/>
                  </a:lnTo>
                  <a:lnTo>
                    <a:pt x="187960" y="1073150"/>
                  </a:lnTo>
                  <a:lnTo>
                    <a:pt x="220979" y="1102995"/>
                  </a:lnTo>
                  <a:lnTo>
                    <a:pt x="255270" y="1130935"/>
                  </a:lnTo>
                  <a:lnTo>
                    <a:pt x="292100" y="1156335"/>
                  </a:lnTo>
                  <a:lnTo>
                    <a:pt x="330835" y="1178560"/>
                  </a:lnTo>
                  <a:lnTo>
                    <a:pt x="370839" y="1198880"/>
                  </a:lnTo>
                  <a:lnTo>
                    <a:pt x="412750" y="1216025"/>
                  </a:lnTo>
                  <a:lnTo>
                    <a:pt x="456565" y="1230630"/>
                  </a:lnTo>
                  <a:lnTo>
                    <a:pt x="501015" y="1242060"/>
                  </a:lnTo>
                  <a:lnTo>
                    <a:pt x="546734" y="1250314"/>
                  </a:lnTo>
                  <a:lnTo>
                    <a:pt x="593725" y="1255395"/>
                  </a:lnTo>
                  <a:lnTo>
                    <a:pt x="641350" y="1257300"/>
                  </a:lnTo>
                  <a:lnTo>
                    <a:pt x="689609" y="1255395"/>
                  </a:lnTo>
                  <a:lnTo>
                    <a:pt x="735965" y="1250314"/>
                  </a:lnTo>
                  <a:lnTo>
                    <a:pt x="782320" y="1242060"/>
                  </a:lnTo>
                  <a:lnTo>
                    <a:pt x="826770" y="1230630"/>
                  </a:lnTo>
                  <a:lnTo>
                    <a:pt x="869950" y="1216025"/>
                  </a:lnTo>
                  <a:lnTo>
                    <a:pt x="911859" y="1198880"/>
                  </a:lnTo>
                  <a:lnTo>
                    <a:pt x="951865" y="1178560"/>
                  </a:lnTo>
                  <a:lnTo>
                    <a:pt x="990600" y="1156335"/>
                  </a:lnTo>
                  <a:lnTo>
                    <a:pt x="1027429" y="1130935"/>
                  </a:lnTo>
                  <a:lnTo>
                    <a:pt x="1062354" y="1102995"/>
                  </a:lnTo>
                  <a:lnTo>
                    <a:pt x="1094740" y="1073150"/>
                  </a:lnTo>
                  <a:lnTo>
                    <a:pt x="1125854" y="1041400"/>
                  </a:lnTo>
                  <a:lnTo>
                    <a:pt x="1153795" y="1007110"/>
                  </a:lnTo>
                  <a:lnTo>
                    <a:pt x="1179829" y="970914"/>
                  </a:lnTo>
                  <a:lnTo>
                    <a:pt x="1202690" y="933450"/>
                  </a:lnTo>
                  <a:lnTo>
                    <a:pt x="1223009" y="893445"/>
                  </a:lnTo>
                  <a:lnTo>
                    <a:pt x="1240790" y="852804"/>
                  </a:lnTo>
                  <a:lnTo>
                    <a:pt x="1256029" y="810260"/>
                  </a:lnTo>
                  <a:lnTo>
                    <a:pt x="1267459" y="766445"/>
                  </a:lnTo>
                  <a:lnTo>
                    <a:pt x="1275715" y="721360"/>
                  </a:lnTo>
                  <a:lnTo>
                    <a:pt x="1281429" y="675639"/>
                  </a:lnTo>
                  <a:lnTo>
                    <a:pt x="1282700" y="628650"/>
                  </a:lnTo>
                  <a:lnTo>
                    <a:pt x="1280795" y="579120"/>
                  </a:lnTo>
                  <a:lnTo>
                    <a:pt x="1275079" y="529589"/>
                  </a:lnTo>
                  <a:lnTo>
                    <a:pt x="1264920" y="481329"/>
                  </a:lnTo>
                  <a:lnTo>
                    <a:pt x="1251584" y="434339"/>
                  </a:lnTo>
                  <a:lnTo>
                    <a:pt x="1233804" y="387985"/>
                  </a:lnTo>
                  <a:lnTo>
                    <a:pt x="1212850" y="343535"/>
                  </a:lnTo>
                  <a:lnTo>
                    <a:pt x="1188720" y="300354"/>
                  </a:lnTo>
                  <a:lnTo>
                    <a:pt x="1160779" y="259714"/>
                  </a:lnTo>
                  <a:lnTo>
                    <a:pt x="1129665" y="220979"/>
                  </a:lnTo>
                  <a:lnTo>
                    <a:pt x="1094740" y="184150"/>
                  </a:lnTo>
                  <a:lnTo>
                    <a:pt x="1057909" y="150495"/>
                  </a:lnTo>
                  <a:lnTo>
                    <a:pt x="1017904" y="120014"/>
                  </a:lnTo>
                  <a:lnTo>
                    <a:pt x="975995" y="92075"/>
                  </a:lnTo>
                  <a:lnTo>
                    <a:pt x="932179" y="68579"/>
                  </a:lnTo>
                  <a:lnTo>
                    <a:pt x="887095" y="47625"/>
                  </a:lnTo>
                  <a:lnTo>
                    <a:pt x="840104" y="31114"/>
                  </a:lnTo>
                  <a:lnTo>
                    <a:pt x="791845" y="17779"/>
                  </a:lnTo>
                  <a:lnTo>
                    <a:pt x="742315" y="7620"/>
                  </a:lnTo>
                  <a:lnTo>
                    <a:pt x="692150" y="1904"/>
                  </a:lnTo>
                  <a:lnTo>
                    <a:pt x="641350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05525" y="927100"/>
              <a:ext cx="1282700" cy="1257300"/>
            </a:xfrm>
            <a:custGeom>
              <a:avLst/>
              <a:gdLst/>
              <a:ahLst/>
              <a:cxnLst/>
              <a:rect l="l" t="t" r="r" b="b"/>
              <a:pathLst>
                <a:path w="1282700" h="1257300">
                  <a:moveTo>
                    <a:pt x="0" y="628650"/>
                  </a:moveTo>
                  <a:lnTo>
                    <a:pt x="1904" y="581660"/>
                  </a:lnTo>
                  <a:lnTo>
                    <a:pt x="6985" y="535939"/>
                  </a:lnTo>
                  <a:lnTo>
                    <a:pt x="15239" y="490854"/>
                  </a:lnTo>
                  <a:lnTo>
                    <a:pt x="27304" y="447039"/>
                  </a:lnTo>
                  <a:lnTo>
                    <a:pt x="41910" y="404495"/>
                  </a:lnTo>
                  <a:lnTo>
                    <a:pt x="59689" y="363854"/>
                  </a:lnTo>
                  <a:lnTo>
                    <a:pt x="80010" y="323850"/>
                  </a:lnTo>
                  <a:lnTo>
                    <a:pt x="103504" y="286385"/>
                  </a:lnTo>
                  <a:lnTo>
                    <a:pt x="128904" y="250189"/>
                  </a:lnTo>
                  <a:lnTo>
                    <a:pt x="157479" y="215900"/>
                  </a:lnTo>
                  <a:lnTo>
                    <a:pt x="187960" y="184150"/>
                  </a:lnTo>
                  <a:lnTo>
                    <a:pt x="220979" y="154304"/>
                  </a:lnTo>
                  <a:lnTo>
                    <a:pt x="255270" y="126364"/>
                  </a:lnTo>
                  <a:lnTo>
                    <a:pt x="292100" y="100964"/>
                  </a:lnTo>
                  <a:lnTo>
                    <a:pt x="330835" y="78739"/>
                  </a:lnTo>
                  <a:lnTo>
                    <a:pt x="370839" y="58420"/>
                  </a:lnTo>
                  <a:lnTo>
                    <a:pt x="412750" y="41275"/>
                  </a:lnTo>
                  <a:lnTo>
                    <a:pt x="456565" y="26670"/>
                  </a:lnTo>
                  <a:lnTo>
                    <a:pt x="501015" y="15239"/>
                  </a:lnTo>
                  <a:lnTo>
                    <a:pt x="546734" y="6985"/>
                  </a:lnTo>
                  <a:lnTo>
                    <a:pt x="593725" y="1904"/>
                  </a:lnTo>
                  <a:lnTo>
                    <a:pt x="641350" y="0"/>
                  </a:lnTo>
                  <a:lnTo>
                    <a:pt x="692150" y="1904"/>
                  </a:lnTo>
                  <a:lnTo>
                    <a:pt x="742315" y="7620"/>
                  </a:lnTo>
                  <a:lnTo>
                    <a:pt x="791845" y="17779"/>
                  </a:lnTo>
                  <a:lnTo>
                    <a:pt x="840104" y="31114"/>
                  </a:lnTo>
                  <a:lnTo>
                    <a:pt x="887095" y="47625"/>
                  </a:lnTo>
                  <a:lnTo>
                    <a:pt x="932179" y="68579"/>
                  </a:lnTo>
                  <a:lnTo>
                    <a:pt x="975995" y="92075"/>
                  </a:lnTo>
                  <a:lnTo>
                    <a:pt x="1017904" y="120014"/>
                  </a:lnTo>
                  <a:lnTo>
                    <a:pt x="1057909" y="150495"/>
                  </a:lnTo>
                  <a:lnTo>
                    <a:pt x="1094740" y="184150"/>
                  </a:lnTo>
                  <a:lnTo>
                    <a:pt x="1129665" y="220979"/>
                  </a:lnTo>
                  <a:lnTo>
                    <a:pt x="1160779" y="259714"/>
                  </a:lnTo>
                  <a:lnTo>
                    <a:pt x="1188720" y="300354"/>
                  </a:lnTo>
                  <a:lnTo>
                    <a:pt x="1212850" y="343535"/>
                  </a:lnTo>
                  <a:lnTo>
                    <a:pt x="1233804" y="387985"/>
                  </a:lnTo>
                  <a:lnTo>
                    <a:pt x="1251584" y="434339"/>
                  </a:lnTo>
                  <a:lnTo>
                    <a:pt x="1264920" y="481329"/>
                  </a:lnTo>
                  <a:lnTo>
                    <a:pt x="1275079" y="529589"/>
                  </a:lnTo>
                  <a:lnTo>
                    <a:pt x="1280795" y="579120"/>
                  </a:lnTo>
                  <a:lnTo>
                    <a:pt x="1282700" y="628650"/>
                  </a:lnTo>
                  <a:lnTo>
                    <a:pt x="1281429" y="675639"/>
                  </a:lnTo>
                  <a:lnTo>
                    <a:pt x="1275715" y="721360"/>
                  </a:lnTo>
                  <a:lnTo>
                    <a:pt x="1267459" y="766445"/>
                  </a:lnTo>
                  <a:lnTo>
                    <a:pt x="1256029" y="810260"/>
                  </a:lnTo>
                  <a:lnTo>
                    <a:pt x="1240790" y="852804"/>
                  </a:lnTo>
                  <a:lnTo>
                    <a:pt x="1223009" y="893445"/>
                  </a:lnTo>
                  <a:lnTo>
                    <a:pt x="1202690" y="933450"/>
                  </a:lnTo>
                  <a:lnTo>
                    <a:pt x="1179829" y="970914"/>
                  </a:lnTo>
                  <a:lnTo>
                    <a:pt x="1153795" y="1007110"/>
                  </a:lnTo>
                  <a:lnTo>
                    <a:pt x="1125854" y="1041400"/>
                  </a:lnTo>
                  <a:lnTo>
                    <a:pt x="1094740" y="1073150"/>
                  </a:lnTo>
                  <a:lnTo>
                    <a:pt x="1062354" y="1102995"/>
                  </a:lnTo>
                  <a:lnTo>
                    <a:pt x="1027429" y="1130935"/>
                  </a:lnTo>
                  <a:lnTo>
                    <a:pt x="990600" y="1156335"/>
                  </a:lnTo>
                  <a:lnTo>
                    <a:pt x="951865" y="1178560"/>
                  </a:lnTo>
                  <a:lnTo>
                    <a:pt x="911859" y="1198880"/>
                  </a:lnTo>
                  <a:lnTo>
                    <a:pt x="869950" y="1216025"/>
                  </a:lnTo>
                  <a:lnTo>
                    <a:pt x="826770" y="1230630"/>
                  </a:lnTo>
                  <a:lnTo>
                    <a:pt x="782320" y="1242060"/>
                  </a:lnTo>
                  <a:lnTo>
                    <a:pt x="735965" y="1250314"/>
                  </a:lnTo>
                  <a:lnTo>
                    <a:pt x="689609" y="1255395"/>
                  </a:lnTo>
                  <a:lnTo>
                    <a:pt x="641350" y="1257300"/>
                  </a:lnTo>
                  <a:lnTo>
                    <a:pt x="593725" y="1255395"/>
                  </a:lnTo>
                  <a:lnTo>
                    <a:pt x="546734" y="1250314"/>
                  </a:lnTo>
                  <a:lnTo>
                    <a:pt x="501015" y="1242060"/>
                  </a:lnTo>
                  <a:lnTo>
                    <a:pt x="456565" y="1230630"/>
                  </a:lnTo>
                  <a:lnTo>
                    <a:pt x="412750" y="1216025"/>
                  </a:lnTo>
                  <a:lnTo>
                    <a:pt x="370839" y="1198880"/>
                  </a:lnTo>
                  <a:lnTo>
                    <a:pt x="330835" y="1178560"/>
                  </a:lnTo>
                  <a:lnTo>
                    <a:pt x="292100" y="1156335"/>
                  </a:lnTo>
                  <a:lnTo>
                    <a:pt x="255270" y="1130935"/>
                  </a:lnTo>
                  <a:lnTo>
                    <a:pt x="220979" y="1102995"/>
                  </a:lnTo>
                  <a:lnTo>
                    <a:pt x="187960" y="1073150"/>
                  </a:lnTo>
                  <a:lnTo>
                    <a:pt x="157479" y="1041400"/>
                  </a:lnTo>
                  <a:lnTo>
                    <a:pt x="128904" y="1007110"/>
                  </a:lnTo>
                  <a:lnTo>
                    <a:pt x="103504" y="970914"/>
                  </a:lnTo>
                  <a:lnTo>
                    <a:pt x="80010" y="933450"/>
                  </a:lnTo>
                  <a:lnTo>
                    <a:pt x="59689" y="893445"/>
                  </a:lnTo>
                  <a:lnTo>
                    <a:pt x="41910" y="852804"/>
                  </a:lnTo>
                  <a:lnTo>
                    <a:pt x="27304" y="810260"/>
                  </a:lnTo>
                  <a:lnTo>
                    <a:pt x="15239" y="766445"/>
                  </a:lnTo>
                  <a:lnTo>
                    <a:pt x="6985" y="721360"/>
                  </a:lnTo>
                  <a:lnTo>
                    <a:pt x="1904" y="675639"/>
                  </a:lnTo>
                  <a:lnTo>
                    <a:pt x="0" y="62865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726048" y="1428114"/>
            <a:ext cx="144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675881" y="1428114"/>
            <a:ext cx="144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72744" y="2367152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Calculus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5390"/>
            <a:ext cx="2806065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422450"/>
            <a:ext cx="4570984" cy="27235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81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580515"/>
            <a:ext cx="3495675" cy="31572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18870" marR="302260" indent="-1080770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Introduction: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Relational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Calculus?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calculus </a:t>
            </a:r>
            <a:r>
              <a:rPr sz="1400" dirty="0">
                <a:latin typeface="Arial"/>
                <a:cs typeface="Arial"/>
              </a:rPr>
              <a:t>is a non-procedural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 language, </a:t>
            </a:r>
            <a:r>
              <a:rPr sz="1400" spc="-5" dirty="0">
                <a:latin typeface="Arial"/>
                <a:cs typeface="Arial"/>
              </a:rPr>
              <a:t>and instead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algebra,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mathematical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predicate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calculus.</a:t>
            </a:r>
            <a:endParaRPr sz="1400">
              <a:latin typeface="Arial"/>
              <a:cs typeface="Arial"/>
            </a:endParaRPr>
          </a:p>
          <a:p>
            <a:pPr marL="349250" marR="7112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calculus which was </a:t>
            </a:r>
            <a:r>
              <a:rPr sz="1400" dirty="0">
                <a:latin typeface="Arial"/>
                <a:cs typeface="Arial"/>
              </a:rPr>
              <a:t> originally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proposed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Codd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year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1972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endParaRPr sz="1400">
              <a:latin typeface="Arial"/>
              <a:cs typeface="Arial"/>
            </a:endParaRPr>
          </a:p>
          <a:p>
            <a:pPr marL="349250" marR="144145" indent="-337185" algn="just">
              <a:lnSpc>
                <a:spcPct val="115799"/>
              </a:lnSpc>
              <a:spcBef>
                <a:spcPts val="1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</a:t>
            </a: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calculus which was </a:t>
            </a:r>
            <a:r>
              <a:rPr sz="1400" dirty="0">
                <a:latin typeface="Arial"/>
                <a:cs typeface="Arial"/>
              </a:rPr>
              <a:t> proposed </a:t>
            </a:r>
            <a:r>
              <a:rPr sz="1400" spc="-5" dirty="0">
                <a:latin typeface="Arial"/>
                <a:cs typeface="Arial"/>
              </a:rPr>
              <a:t>by Lacroix and Pirotte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year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1977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719198"/>
            <a:ext cx="3445510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 marL="349250" marR="51435" indent="-337185">
              <a:lnSpc>
                <a:spcPct val="115799"/>
              </a:lnSpc>
              <a:spcBef>
                <a:spcPts val="9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tuple relational calculus,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work 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filtering tuples based </a:t>
            </a:r>
            <a:r>
              <a:rPr sz="1400" dirty="0">
                <a:latin typeface="Arial"/>
                <a:cs typeface="Arial"/>
              </a:rPr>
              <a:t>on the </a:t>
            </a:r>
            <a:r>
              <a:rPr sz="1400" spc="-5" dirty="0">
                <a:latin typeface="Arial"/>
                <a:cs typeface="Arial"/>
              </a:rPr>
              <a:t>given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5"/>
              </a:spcBef>
            </a:pPr>
            <a:r>
              <a:rPr sz="1400" b="1" spc="-5" dirty="0">
                <a:latin typeface="Arial"/>
                <a:cs typeface="Arial"/>
              </a:rPr>
              <a:t>Syntax: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done based on the domain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dirty="0">
                <a:latin typeface="Arial"/>
                <a:cs typeface="Arial"/>
              </a:rPr>
              <a:t>and not </a:t>
            </a:r>
            <a:r>
              <a:rPr sz="1400" spc="-5" dirty="0">
                <a:latin typeface="Arial"/>
                <a:cs typeface="Arial"/>
              </a:rPr>
              <a:t>based </a:t>
            </a:r>
            <a:r>
              <a:rPr sz="1400" dirty="0">
                <a:latin typeface="Arial"/>
                <a:cs typeface="Arial"/>
              </a:rPr>
              <a:t>on the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  <a:p>
            <a:pPr marL="32384" marR="166370" indent="316865">
              <a:lnSpc>
                <a:spcPct val="115900"/>
              </a:lnSpc>
              <a:spcBef>
                <a:spcPts val="10"/>
              </a:spcBef>
            </a:pPr>
            <a:r>
              <a:rPr sz="1400" b="1" spc="-5" dirty="0">
                <a:latin typeface="Arial"/>
                <a:cs typeface="Arial"/>
              </a:rPr>
              <a:t>Syntax: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c1,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c2,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c3,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F(c1,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c2,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c3,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,cn)}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1365" y="0"/>
            <a:ext cx="4572635" cy="5143500"/>
            <a:chOff x="4571365" y="0"/>
            <a:chExt cx="457263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1365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13685"/>
            <a:ext cx="3493770" cy="12839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49250" marR="10795" indent="-337185">
              <a:lnSpc>
                <a:spcPts val="1639"/>
              </a:lnSpc>
              <a:spcBef>
                <a:spcPts val="1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tuple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specified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relation.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63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TRC,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variable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110489" indent="-337185">
              <a:lnSpc>
                <a:spcPts val="1630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result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have one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607829"/>
            <a:ext cx="3474085" cy="301117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329565" algn="just">
              <a:lnSpc>
                <a:spcPct val="100000"/>
              </a:lnSpc>
              <a:spcBef>
                <a:spcPts val="97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 marL="349250" indent="-335915">
              <a:lnSpc>
                <a:spcPts val="1670"/>
              </a:lnSpc>
              <a:spcBef>
                <a:spcPts val="6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Notation:</a:t>
            </a:r>
            <a:endParaRPr sz="1400">
              <a:latin typeface="Arial"/>
              <a:cs typeface="Arial"/>
            </a:endParaRPr>
          </a:p>
          <a:p>
            <a:pPr marL="32384" marR="612140" indent="-20320">
              <a:lnSpc>
                <a:spcPts val="1630"/>
              </a:lnSpc>
              <a:spcBef>
                <a:spcPts val="80"/>
              </a:spcBef>
              <a:buChar char="●"/>
              <a:tabLst>
                <a:tab pos="349250" algn="l"/>
                <a:tab pos="349885" algn="l"/>
                <a:tab pos="1257935" algn="l"/>
              </a:tabLst>
            </a:pPr>
            <a:r>
              <a:rPr sz="1400" spc="-5" dirty="0">
                <a:latin typeface="Arial"/>
                <a:cs typeface="Arial"/>
              </a:rPr>
              <a:t>{T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(T)}	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{T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(T)}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59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P(T)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fetch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5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For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example: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ts val="1630"/>
              </a:lnSpc>
              <a:spcBef>
                <a:spcPts val="8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{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T.name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Author(T)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T.article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'dat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abase'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349250" marR="59690" indent="-337185" algn="just">
              <a:lnSpc>
                <a:spcPts val="1630"/>
              </a:lnSpc>
              <a:spcBef>
                <a:spcPts val="30"/>
              </a:spcBef>
              <a:buChar char="●"/>
              <a:tabLst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OUTPUT:</a:t>
            </a:r>
            <a:r>
              <a:rPr sz="1400" b="1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 the </a:t>
            </a:r>
            <a:r>
              <a:rPr sz="1400" spc="-5" dirty="0">
                <a:latin typeface="Arial"/>
                <a:cs typeface="Arial"/>
              </a:rPr>
              <a:t>AUTHOR relation. It returns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'name'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Author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endParaRPr sz="1400">
              <a:latin typeface="Arial"/>
              <a:cs typeface="Arial"/>
            </a:endParaRPr>
          </a:p>
          <a:p>
            <a:pPr marL="349250" algn="just">
              <a:lnSpc>
                <a:spcPts val="1600"/>
              </a:lnSpc>
            </a:pPr>
            <a:r>
              <a:rPr sz="1400" spc="-5" dirty="0">
                <a:latin typeface="Arial"/>
                <a:cs typeface="Arial"/>
              </a:rPr>
              <a:t>written 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article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'database'.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023997"/>
            <a:ext cx="3547110" cy="1075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5915">
              <a:lnSpc>
                <a:spcPts val="167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  <a:tab pos="1186180" algn="l"/>
              </a:tabLst>
            </a:pPr>
            <a:r>
              <a:rPr sz="1400" b="1" dirty="0">
                <a:latin typeface="Arial"/>
                <a:cs typeface="Arial"/>
              </a:rPr>
              <a:t>{t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 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(t)}	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{t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condition</a:t>
            </a:r>
            <a:r>
              <a:rPr sz="1400" b="1" spc="-10" dirty="0">
                <a:latin typeface="Arial"/>
                <a:cs typeface="Arial"/>
              </a:rPr>
              <a:t> (t)}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—</a:t>
            </a:r>
            <a:endParaRPr sz="1400">
              <a:latin typeface="Arial"/>
              <a:cs typeface="Arial"/>
            </a:endParaRPr>
          </a:p>
          <a:p>
            <a:pPr marL="349250" marR="467359" indent="-337185">
              <a:lnSpc>
                <a:spcPts val="1630"/>
              </a:lnSpc>
              <a:spcBef>
                <a:spcPts val="8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630"/>
              </a:lnSpc>
              <a:spcBef>
                <a:spcPts val="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tuples, P(t)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condition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fetch</a:t>
            </a:r>
            <a:r>
              <a:rPr sz="1400" spc="-10" dirty="0">
                <a:latin typeface="Arial"/>
                <a:cs typeface="Arial"/>
              </a:rPr>
              <a:t> 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464" y="827278"/>
            <a:ext cx="223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5" dirty="0"/>
              <a:t> </a:t>
            </a:r>
            <a:r>
              <a:rPr spc="-5" dirty="0"/>
              <a:t>abstraction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4998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804" y="589330"/>
              <a:ext cx="3825239" cy="3487293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307975" y="3399790"/>
            <a:ext cx="3621404" cy="198120"/>
          </a:xfrm>
          <a:custGeom>
            <a:avLst/>
            <a:gdLst/>
            <a:ahLst/>
            <a:cxnLst/>
            <a:rect l="l" t="t" r="r" b="b"/>
            <a:pathLst>
              <a:path w="3621404" h="198120">
                <a:moveTo>
                  <a:pt x="3621404" y="0"/>
                </a:moveTo>
                <a:lnTo>
                  <a:pt x="0" y="0"/>
                </a:lnTo>
                <a:lnTo>
                  <a:pt x="0" y="198120"/>
                </a:lnTo>
                <a:lnTo>
                  <a:pt x="3621404" y="198120"/>
                </a:lnTo>
                <a:lnTo>
                  <a:pt x="36214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95147" y="1722247"/>
            <a:ext cx="3895725" cy="2553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x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ple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 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Da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stracti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0360" marR="5080" indent="-327660">
              <a:lnSpc>
                <a:spcPct val="115100"/>
              </a:lnSpc>
              <a:spcBef>
                <a:spcPts val="1155"/>
              </a:spcBef>
              <a:buChar char="●"/>
              <a:tabLst>
                <a:tab pos="339725" algn="l"/>
                <a:tab pos="340360" algn="l"/>
              </a:tabLst>
            </a:pP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At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the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212325"/>
                </a:solidFill>
                <a:latin typeface="Arial"/>
                <a:cs typeface="Arial"/>
              </a:rPr>
              <a:t>logical</a:t>
            </a:r>
            <a:r>
              <a:rPr sz="1300" b="1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212325"/>
                </a:solidFill>
                <a:latin typeface="Arial"/>
                <a:cs typeface="Arial"/>
              </a:rPr>
              <a:t>level</a:t>
            </a:r>
            <a:r>
              <a:rPr sz="1300" b="1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these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 records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can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be 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described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as</a:t>
            </a:r>
            <a:r>
              <a:rPr sz="1300" spc="-4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fields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and</a:t>
            </a:r>
            <a:r>
              <a:rPr sz="1300" spc="-3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attributes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along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with</a:t>
            </a:r>
            <a:r>
              <a:rPr sz="1300" spc="-3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their </a:t>
            </a:r>
            <a:r>
              <a:rPr sz="1300" spc="-35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data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types,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their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relationship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among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each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other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can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be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logically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implemented.</a:t>
            </a:r>
            <a:endParaRPr sz="1300">
              <a:latin typeface="Arial"/>
              <a:cs typeface="Arial"/>
            </a:endParaRPr>
          </a:p>
          <a:p>
            <a:pPr marL="340360" indent="-327660">
              <a:lnSpc>
                <a:spcPct val="100000"/>
              </a:lnSpc>
              <a:spcBef>
                <a:spcPts val="229"/>
              </a:spcBef>
              <a:buChar char="●"/>
              <a:tabLst>
                <a:tab pos="339725" algn="l"/>
                <a:tab pos="340360" algn="l"/>
              </a:tabLst>
            </a:pP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programmers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generally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work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at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this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level</a:t>
            </a:r>
            <a:endParaRPr sz="1300">
              <a:latin typeface="Arial"/>
              <a:cs typeface="Arial"/>
            </a:endParaRPr>
          </a:p>
          <a:p>
            <a:pPr marL="340360" marR="258445">
              <a:lnSpc>
                <a:spcPct val="114599"/>
              </a:lnSpc>
              <a:spcBef>
                <a:spcPts val="15"/>
              </a:spcBef>
            </a:pP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because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they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are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aware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of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such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things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about </a:t>
            </a:r>
            <a:r>
              <a:rPr sz="1300" spc="-34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database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systems.</a:t>
            </a:r>
            <a:endParaRPr sz="1300">
              <a:latin typeface="Arial"/>
              <a:cs typeface="Arial"/>
            </a:endParaRPr>
          </a:p>
          <a:p>
            <a:pPr marL="251460">
              <a:lnSpc>
                <a:spcPct val="100000"/>
              </a:lnSpc>
              <a:spcBef>
                <a:spcPts val="45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07304" y="4552432"/>
            <a:ext cx="3339465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719198"/>
            <a:ext cx="3507104" cy="300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Arial"/>
              <a:cs typeface="Arial"/>
            </a:endParaRPr>
          </a:p>
          <a:p>
            <a:pPr marL="349250" marR="1301115" indent="-337185">
              <a:lnSpc>
                <a:spcPts val="163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{t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EMPLOYEE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(t)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t.SALARY&gt;10000}</a:t>
            </a:r>
            <a:r>
              <a:rPr sz="1400" b="1" spc="3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  <a:p>
            <a:pPr marL="349250" marR="47625" indent="-337185">
              <a:lnSpc>
                <a:spcPts val="163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implies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selects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tuples from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EMPLOYEE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such that resulting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580"/>
              </a:lnSpc>
            </a:pPr>
            <a:r>
              <a:rPr sz="1400" spc="-5" dirty="0">
                <a:latin typeface="Arial"/>
                <a:cs typeface="Arial"/>
              </a:rPr>
              <a:t>employee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salary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</a:t>
            </a:r>
            <a:endParaRPr sz="1400">
              <a:latin typeface="Arial"/>
              <a:cs typeface="Arial"/>
            </a:endParaRPr>
          </a:p>
          <a:p>
            <a:pPr marL="349250" marR="66040">
              <a:lnSpc>
                <a:spcPts val="1630"/>
              </a:lnSpc>
              <a:spcBef>
                <a:spcPts val="75"/>
              </a:spcBef>
            </a:pPr>
            <a:r>
              <a:rPr sz="1400" dirty="0">
                <a:latin typeface="Arial"/>
                <a:cs typeface="Arial"/>
              </a:rPr>
              <a:t>than </a:t>
            </a:r>
            <a:r>
              <a:rPr sz="1400" spc="-5" dirty="0">
                <a:latin typeface="Arial"/>
                <a:cs typeface="Arial"/>
              </a:rPr>
              <a:t>10000.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example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selecting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range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  <a:p>
            <a:pPr marL="349250" marR="173355" indent="-337185">
              <a:lnSpc>
                <a:spcPts val="1620"/>
              </a:lnSpc>
              <a:spcBef>
                <a:spcPts val="7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{t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EMPLOYEE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(t)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AND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t.DEPT_ID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=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10} </a:t>
            </a:r>
            <a:r>
              <a:rPr sz="1400" dirty="0">
                <a:latin typeface="Arial"/>
                <a:cs typeface="Arial"/>
              </a:rPr>
              <a:t>–</a:t>
            </a:r>
            <a:endParaRPr sz="1400">
              <a:latin typeface="Arial"/>
              <a:cs typeface="Arial"/>
            </a:endParaRPr>
          </a:p>
          <a:p>
            <a:pPr marL="349250" marR="309245" indent="-337185">
              <a:lnSpc>
                <a:spcPts val="1620"/>
              </a:lnSpc>
              <a:spcBef>
                <a:spcPts val="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employee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Department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1998"/>
            <a:ext cx="3488054" cy="200596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i="1" dirty="0">
                <a:latin typeface="Arial"/>
                <a:cs typeface="Arial"/>
              </a:rPr>
              <a:t>{</a:t>
            </a:r>
            <a:r>
              <a:rPr sz="1400" b="1" i="1" spc="-50" dirty="0">
                <a:latin typeface="Arial"/>
                <a:cs typeface="Arial"/>
              </a:rPr>
              <a:t> </a:t>
            </a:r>
            <a:r>
              <a:rPr sz="1400" b="1" i="1" spc="-20" dirty="0">
                <a:latin typeface="Arial"/>
                <a:cs typeface="Arial"/>
              </a:rPr>
              <a:t>T</a:t>
            </a:r>
            <a:r>
              <a:rPr sz="1400" b="1" i="1" spc="-10" dirty="0">
                <a:latin typeface="Arial"/>
                <a:cs typeface="Arial"/>
              </a:rPr>
              <a:t>.</a:t>
            </a:r>
            <a:r>
              <a:rPr sz="1400" b="1" i="1" spc="-20" dirty="0">
                <a:latin typeface="Arial"/>
                <a:cs typeface="Arial"/>
              </a:rPr>
              <a:t>n</a:t>
            </a:r>
            <a:r>
              <a:rPr sz="1400" b="1" i="1" spc="-15" dirty="0">
                <a:latin typeface="Arial"/>
                <a:cs typeface="Arial"/>
              </a:rPr>
              <a:t>am</a:t>
            </a:r>
            <a:r>
              <a:rPr sz="1400" b="1" i="1" dirty="0">
                <a:latin typeface="Arial"/>
                <a:cs typeface="Arial"/>
              </a:rPr>
              <a:t>e</a:t>
            </a:r>
            <a:r>
              <a:rPr sz="1400" b="1" i="1" spc="-5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|</a:t>
            </a:r>
            <a:r>
              <a:rPr sz="1400" b="1" i="1" spc="-6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FACU</a:t>
            </a:r>
            <a:r>
              <a:rPr sz="1400" b="1" i="1" spc="-20" dirty="0">
                <a:latin typeface="Arial"/>
                <a:cs typeface="Arial"/>
              </a:rPr>
              <a:t>L</a:t>
            </a:r>
            <a:r>
              <a:rPr sz="1400" b="1" i="1" spc="-10" dirty="0">
                <a:latin typeface="Arial"/>
                <a:cs typeface="Arial"/>
              </a:rPr>
              <a:t>T</a:t>
            </a:r>
            <a:r>
              <a:rPr sz="1400" b="1" i="1" dirty="0">
                <a:latin typeface="Arial"/>
                <a:cs typeface="Arial"/>
              </a:rPr>
              <a:t>Y</a:t>
            </a:r>
            <a:r>
              <a:rPr sz="1400" b="1" i="1" spc="-8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(</a:t>
            </a:r>
            <a:r>
              <a:rPr sz="1400" b="1" i="1" spc="-10" dirty="0">
                <a:latin typeface="Arial"/>
                <a:cs typeface="Arial"/>
              </a:rPr>
              <a:t>T</a:t>
            </a:r>
            <a:r>
              <a:rPr sz="1400" b="1" i="1" dirty="0">
                <a:latin typeface="Arial"/>
                <a:cs typeface="Arial"/>
              </a:rPr>
              <a:t>)</a:t>
            </a:r>
            <a:r>
              <a:rPr sz="1400" b="1" i="1" spc="-100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AN</a:t>
            </a:r>
            <a:r>
              <a:rPr sz="1400" b="1" i="1" dirty="0">
                <a:latin typeface="Arial"/>
                <a:cs typeface="Arial"/>
              </a:rPr>
              <a:t>D</a:t>
            </a:r>
            <a:r>
              <a:rPr sz="1400" b="1" i="1" spc="-60" dirty="0">
                <a:latin typeface="Arial"/>
                <a:cs typeface="Arial"/>
              </a:rPr>
              <a:t> </a:t>
            </a:r>
            <a:r>
              <a:rPr sz="1400" b="1" i="1" spc="-20" dirty="0">
                <a:latin typeface="Arial"/>
                <a:cs typeface="Arial"/>
              </a:rPr>
              <a:t>T</a:t>
            </a:r>
            <a:r>
              <a:rPr sz="1400" b="1" i="1" dirty="0">
                <a:latin typeface="Arial"/>
                <a:cs typeface="Arial"/>
              </a:rPr>
              <a:t>.</a:t>
            </a:r>
            <a:r>
              <a:rPr sz="1400" b="1" i="1" spc="-20" dirty="0">
                <a:latin typeface="Arial"/>
                <a:cs typeface="Arial"/>
              </a:rPr>
              <a:t>D</a:t>
            </a:r>
            <a:r>
              <a:rPr sz="1400" b="1" i="1" dirty="0">
                <a:latin typeface="Arial"/>
                <a:cs typeface="Arial"/>
              </a:rPr>
              <a:t>e</a:t>
            </a:r>
            <a:r>
              <a:rPr sz="1400" b="1" i="1" spc="-10" dirty="0">
                <a:latin typeface="Arial"/>
                <a:cs typeface="Arial"/>
              </a:rPr>
              <a:t>p</a:t>
            </a:r>
            <a:r>
              <a:rPr sz="1400" b="1" i="1" spc="-15" dirty="0">
                <a:latin typeface="Arial"/>
                <a:cs typeface="Arial"/>
              </a:rPr>
              <a:t>t</a:t>
            </a:r>
            <a:r>
              <a:rPr sz="1400" b="1" i="1" spc="-10" dirty="0">
                <a:latin typeface="Arial"/>
                <a:cs typeface="Arial"/>
              </a:rPr>
              <a:t>I</a:t>
            </a:r>
            <a:r>
              <a:rPr sz="1400" b="1" i="1" dirty="0">
                <a:latin typeface="Arial"/>
                <a:cs typeface="Arial"/>
              </a:rPr>
              <a:t>d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5"/>
              </a:spcBef>
            </a:pPr>
            <a:r>
              <a:rPr sz="1400" b="1" i="1" dirty="0">
                <a:latin typeface="Arial"/>
                <a:cs typeface="Arial"/>
              </a:rPr>
              <a:t>=</a:t>
            </a:r>
            <a:r>
              <a:rPr sz="1400" b="1" i="1" spc="-3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0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CS0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99415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read as: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“Find all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</a:t>
            </a:r>
            <a:endParaRPr sz="1400">
              <a:latin typeface="Arial"/>
              <a:cs typeface="Arial"/>
            </a:endParaRPr>
          </a:p>
          <a:p>
            <a:pPr marL="349250" marR="120014">
              <a:lnSpc>
                <a:spcPct val="115700"/>
              </a:lnSpc>
              <a:spcBef>
                <a:spcPts val="15"/>
              </a:spcBef>
            </a:pPr>
            <a:r>
              <a:rPr sz="1400" spc="-5" dirty="0">
                <a:latin typeface="Arial"/>
                <a:cs typeface="Arial"/>
              </a:rPr>
              <a:t>such that 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FACULTY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value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DeptId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’CS’. Return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tuple with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single field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such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tuple”.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310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47411"/>
            <a:ext cx="3547745" cy="1768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9250" marR="272415" indent="-337185">
              <a:lnSpc>
                <a:spcPct val="115999"/>
              </a:lnSpc>
              <a:spcBef>
                <a:spcPts val="1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i="1" spc="5" dirty="0">
                <a:latin typeface="Arial"/>
                <a:cs typeface="Arial"/>
              </a:rPr>
              <a:t>{</a:t>
            </a:r>
            <a:r>
              <a:rPr sz="1400" b="1" i="1" dirty="0">
                <a:latin typeface="Arial"/>
                <a:cs typeface="Arial"/>
              </a:rPr>
              <a:t>R</a:t>
            </a:r>
            <a:r>
              <a:rPr sz="1400" b="1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|</a:t>
            </a:r>
            <a:r>
              <a:rPr sz="1400" b="1" i="1" spc="-40" dirty="0">
                <a:latin typeface="Arial"/>
                <a:cs typeface="Arial"/>
              </a:rPr>
              <a:t> </a:t>
            </a:r>
            <a:r>
              <a:rPr sz="1450" b="1" i="1" spc="-45" dirty="0">
                <a:latin typeface="MS PGothic"/>
                <a:cs typeface="MS PGothic"/>
              </a:rPr>
              <a:t>∃</a:t>
            </a:r>
            <a:r>
              <a:rPr sz="1400" b="1" i="1" dirty="0">
                <a:latin typeface="Arial"/>
                <a:cs typeface="Arial"/>
              </a:rPr>
              <a:t>T</a:t>
            </a:r>
            <a:r>
              <a:rPr sz="1400" b="1" i="1" spc="-50" dirty="0">
                <a:latin typeface="Arial"/>
                <a:cs typeface="Arial"/>
              </a:rPr>
              <a:t> </a:t>
            </a:r>
            <a:r>
              <a:rPr sz="1450" b="1" i="1" spc="-55" dirty="0">
                <a:latin typeface="MS PGothic"/>
                <a:cs typeface="MS PGothic"/>
              </a:rPr>
              <a:t>∈ </a:t>
            </a:r>
            <a:r>
              <a:rPr sz="1400" b="1" i="1" dirty="0">
                <a:latin typeface="Arial"/>
                <a:cs typeface="Arial"/>
              </a:rPr>
              <a:t>F</a:t>
            </a:r>
            <a:r>
              <a:rPr sz="1400" b="1" i="1" spc="-85" dirty="0">
                <a:latin typeface="Arial"/>
                <a:cs typeface="Arial"/>
              </a:rPr>
              <a:t> </a:t>
            </a:r>
            <a:r>
              <a:rPr sz="1400" b="1" i="1" spc="-10" dirty="0">
                <a:latin typeface="Arial"/>
                <a:cs typeface="Arial"/>
              </a:rPr>
              <a:t>ACUL</a:t>
            </a:r>
            <a:r>
              <a:rPr sz="1400" b="1" i="1" dirty="0">
                <a:latin typeface="Arial"/>
                <a:cs typeface="Arial"/>
              </a:rPr>
              <a:t>T</a:t>
            </a:r>
            <a:r>
              <a:rPr sz="1400" b="1" i="1" spc="-6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Y</a:t>
            </a:r>
            <a:r>
              <a:rPr sz="1400" b="1" i="1" spc="-5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(</a:t>
            </a:r>
            <a:r>
              <a:rPr sz="1400" b="1" i="1" spc="-10" dirty="0">
                <a:latin typeface="Arial"/>
                <a:cs typeface="Arial"/>
              </a:rPr>
              <a:t>T</a:t>
            </a:r>
            <a:r>
              <a:rPr sz="1400" b="1" i="1" dirty="0">
                <a:latin typeface="Arial"/>
                <a:cs typeface="Arial"/>
              </a:rPr>
              <a:t>.</a:t>
            </a:r>
            <a:r>
              <a:rPr sz="1400" b="1" i="1" spc="-10" dirty="0">
                <a:latin typeface="Arial"/>
                <a:cs typeface="Arial"/>
              </a:rPr>
              <a:t>D</a:t>
            </a:r>
            <a:r>
              <a:rPr sz="1400" b="1" i="1" dirty="0">
                <a:latin typeface="Arial"/>
                <a:cs typeface="Arial"/>
              </a:rPr>
              <a:t>e</a:t>
            </a:r>
            <a:r>
              <a:rPr sz="1400" b="1" i="1" spc="-10" dirty="0">
                <a:latin typeface="Arial"/>
                <a:cs typeface="Arial"/>
              </a:rPr>
              <a:t>p</a:t>
            </a:r>
            <a:r>
              <a:rPr sz="1400" b="1" i="1" dirty="0">
                <a:latin typeface="Arial"/>
                <a:cs typeface="Arial"/>
              </a:rPr>
              <a:t>tId</a:t>
            </a:r>
            <a:r>
              <a:rPr sz="1400" b="1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=</a:t>
            </a:r>
            <a:r>
              <a:rPr sz="1400" b="1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0  </a:t>
            </a:r>
            <a:r>
              <a:rPr sz="1400" b="1" i="1" spc="-5" dirty="0">
                <a:latin typeface="Arial"/>
                <a:cs typeface="Arial"/>
              </a:rPr>
              <a:t>CS0</a:t>
            </a:r>
            <a:r>
              <a:rPr sz="1400" b="1" i="1" spc="-7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AND</a:t>
            </a:r>
            <a:r>
              <a:rPr sz="1400" b="1" i="1" spc="-15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R.name</a:t>
            </a:r>
            <a:r>
              <a:rPr sz="1400" b="1" i="1" spc="-35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=</a:t>
            </a:r>
            <a:r>
              <a:rPr sz="1400" b="1" i="1" spc="-10" dirty="0">
                <a:latin typeface="Arial"/>
                <a:cs typeface="Arial"/>
              </a:rPr>
              <a:t> </a:t>
            </a:r>
            <a:r>
              <a:rPr sz="1400" b="1" i="1" spc="-5" dirty="0">
                <a:latin typeface="Arial"/>
                <a:cs typeface="Arial"/>
              </a:rPr>
              <a:t>T.name)}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3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read as: “Find all tuples </a:t>
            </a:r>
            <a:r>
              <a:rPr sz="1400" dirty="0">
                <a:latin typeface="Arial"/>
                <a:cs typeface="Arial"/>
              </a:rPr>
              <a:t>R </a:t>
            </a:r>
            <a:r>
              <a:rPr sz="1400" spc="-5" dirty="0">
                <a:latin typeface="Arial"/>
                <a:cs typeface="Arial"/>
              </a:rPr>
              <a:t>such </a:t>
            </a:r>
            <a:r>
              <a:rPr sz="1400" dirty="0">
                <a:latin typeface="Arial"/>
                <a:cs typeface="Arial"/>
              </a:rPr>
              <a:t> that there </a:t>
            </a:r>
            <a:r>
              <a:rPr sz="1400" spc="-5" dirty="0">
                <a:latin typeface="Arial"/>
                <a:cs typeface="Arial"/>
              </a:rPr>
              <a:t>exists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dirty="0">
                <a:latin typeface="Arial"/>
                <a:cs typeface="Arial"/>
              </a:rPr>
              <a:t>T in </a:t>
            </a:r>
            <a:r>
              <a:rPr sz="1400" spc="-5" dirty="0">
                <a:latin typeface="Arial"/>
                <a:cs typeface="Arial"/>
              </a:rPr>
              <a:t>FACULTY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dirty="0">
                <a:latin typeface="Arial"/>
                <a:cs typeface="Arial"/>
              </a:rPr>
              <a:t> the</a:t>
            </a:r>
            <a:r>
              <a:rPr sz="1400" spc="-5" dirty="0">
                <a:latin typeface="Arial"/>
                <a:cs typeface="Arial"/>
              </a:rPr>
              <a:t> DeptId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value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’CS’,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equivalent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T.”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43103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606421"/>
            <a:ext cx="3456940" cy="87376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49250" marR="5080" indent="-337185">
              <a:lnSpc>
                <a:spcPts val="1630"/>
              </a:lnSpc>
              <a:spcBef>
                <a:spcPts val="2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Example </a:t>
            </a:r>
            <a:r>
              <a:rPr sz="1400" dirty="0">
                <a:latin typeface="Arial"/>
                <a:cs typeface="Arial"/>
              </a:rPr>
              <a:t>1 </a:t>
            </a:r>
            <a:r>
              <a:rPr sz="1400" spc="-5" dirty="0">
                <a:latin typeface="Arial"/>
                <a:cs typeface="Arial"/>
              </a:rPr>
              <a:t>Find </a:t>
            </a:r>
            <a:r>
              <a:rPr sz="1400" dirty="0">
                <a:latin typeface="Arial"/>
                <a:cs typeface="Arial"/>
              </a:rPr>
              <a:t>the loan </a:t>
            </a:r>
            <a:r>
              <a:rPr sz="1400" spc="-5" dirty="0">
                <a:latin typeface="Arial"/>
                <a:cs typeface="Arial"/>
              </a:rPr>
              <a:t>number,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branch,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amount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loans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than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10000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amount.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{t|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2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loan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∧</a:t>
            </a:r>
            <a:r>
              <a:rPr sz="1400" b="1" spc="-1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t[amount]&gt;=10000}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650741"/>
            <a:ext cx="3507104" cy="1264285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9250" marR="5080" indent="-337185">
              <a:lnSpc>
                <a:spcPct val="97500"/>
              </a:lnSpc>
              <a:spcBef>
                <a:spcPts val="1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Example </a:t>
            </a:r>
            <a:r>
              <a:rPr sz="1400" dirty="0">
                <a:latin typeface="Arial"/>
                <a:cs typeface="Arial"/>
              </a:rPr>
              <a:t>2 </a:t>
            </a:r>
            <a:r>
              <a:rPr sz="1400" spc="-5" dirty="0">
                <a:latin typeface="Arial"/>
                <a:cs typeface="Arial"/>
              </a:rPr>
              <a:t>Find </a:t>
            </a:r>
            <a:r>
              <a:rPr sz="1400" dirty="0">
                <a:latin typeface="Arial"/>
                <a:cs typeface="Arial"/>
              </a:rPr>
              <a:t>the loan number for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amount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10000.</a:t>
            </a:r>
            <a:endParaRPr sz="1400">
              <a:latin typeface="Arial"/>
              <a:cs typeface="Arial"/>
            </a:endParaRPr>
          </a:p>
          <a:p>
            <a:pPr marL="349250" marR="502920" indent="-337185">
              <a:lnSpc>
                <a:spcPct val="92900"/>
              </a:lnSpc>
              <a:spcBef>
                <a:spcPts val="105"/>
              </a:spcBef>
              <a:buFont typeface="Arial"/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{t|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∃</a:t>
            </a:r>
            <a:r>
              <a:rPr sz="1400" b="1" spc="-30" dirty="0">
                <a:latin typeface="MS PGothic"/>
                <a:cs typeface="MS PGothic"/>
              </a:rPr>
              <a:t> </a:t>
            </a:r>
            <a:r>
              <a:rPr sz="1400" b="1" dirty="0">
                <a:latin typeface="Arial"/>
                <a:cs typeface="Arial"/>
              </a:rPr>
              <a:t>s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4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loan(t[loan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number]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= </a:t>
            </a:r>
            <a:r>
              <a:rPr sz="1400" b="1" spc="-37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s[loan </a:t>
            </a:r>
            <a:r>
              <a:rPr sz="1400" b="1" spc="-5" dirty="0">
                <a:latin typeface="Arial"/>
                <a:cs typeface="Arial"/>
              </a:rPr>
              <a:t>number] </a:t>
            </a:r>
            <a:r>
              <a:rPr sz="1400" b="1" spc="-5" dirty="0">
                <a:latin typeface="MS PGothic"/>
                <a:cs typeface="MS PGothic"/>
              </a:rPr>
              <a:t>∧ </a:t>
            </a:r>
            <a:r>
              <a:rPr sz="1400" b="1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s[amount]&gt;=10000)}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8016" y="4809235"/>
            <a:ext cx="335787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413484"/>
            <a:ext cx="4570984" cy="272351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72108" y="1719198"/>
            <a:ext cx="2601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Tuple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10052"/>
            <a:ext cx="3109595" cy="171196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349250" marR="5080" indent="-337185">
              <a:lnSpc>
                <a:spcPct val="97500"/>
              </a:lnSpc>
              <a:spcBef>
                <a:spcPts val="14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Example </a:t>
            </a:r>
            <a:r>
              <a:rPr sz="1400" dirty="0">
                <a:latin typeface="Arial"/>
                <a:cs typeface="Arial"/>
              </a:rPr>
              <a:t>3 </a:t>
            </a:r>
            <a:r>
              <a:rPr sz="1400" spc="-5" dirty="0">
                <a:latin typeface="Arial"/>
                <a:cs typeface="Arial"/>
              </a:rPr>
              <a:t>Find </a:t>
            </a:r>
            <a:r>
              <a:rPr sz="1400" dirty="0">
                <a:latin typeface="Arial"/>
                <a:cs typeface="Arial"/>
              </a:rPr>
              <a:t>the names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all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customers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account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bank.</a:t>
            </a:r>
            <a:endParaRPr sz="1400">
              <a:latin typeface="Arial"/>
              <a:cs typeface="Arial"/>
            </a:endParaRPr>
          </a:p>
          <a:p>
            <a:pPr marL="349250" marR="187325" indent="-337185">
              <a:lnSpc>
                <a:spcPct val="98300"/>
              </a:lnSpc>
              <a:spcBef>
                <a:spcPts val="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{t | </a:t>
            </a:r>
            <a:r>
              <a:rPr sz="1400" b="1" spc="-5" dirty="0">
                <a:latin typeface="MS PGothic"/>
                <a:cs typeface="MS PGothic"/>
              </a:rPr>
              <a:t>∃ </a:t>
            </a:r>
            <a:r>
              <a:rPr sz="1400" b="1" dirty="0">
                <a:latin typeface="Arial"/>
                <a:cs typeface="Arial"/>
              </a:rPr>
              <a:t>s </a:t>
            </a:r>
            <a:r>
              <a:rPr sz="1400" b="1" spc="-5" dirty="0">
                <a:latin typeface="MS PGothic"/>
                <a:cs typeface="MS PGothic"/>
              </a:rPr>
              <a:t>∈ </a:t>
            </a:r>
            <a:r>
              <a:rPr sz="1400" b="1" spc="-5" dirty="0">
                <a:latin typeface="Arial"/>
                <a:cs typeface="Arial"/>
              </a:rPr>
              <a:t>borrower(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t[customer-name] </a:t>
            </a:r>
            <a:r>
              <a:rPr sz="1400" b="1" dirty="0">
                <a:latin typeface="Arial"/>
                <a:cs typeface="Arial"/>
              </a:rPr>
              <a:t>= 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s[customer-name]) </a:t>
            </a:r>
            <a:r>
              <a:rPr sz="1400" b="1" spc="-5" dirty="0">
                <a:latin typeface="MS PGothic"/>
                <a:cs typeface="MS PGothic"/>
              </a:rPr>
              <a:t>∧ ∃ </a:t>
            </a:r>
            <a:r>
              <a:rPr sz="1400" b="1" dirty="0">
                <a:latin typeface="Arial"/>
                <a:cs typeface="Arial"/>
              </a:rPr>
              <a:t>u </a:t>
            </a:r>
            <a:r>
              <a:rPr sz="1400" b="1" spc="-5" dirty="0">
                <a:latin typeface="MS PGothic"/>
                <a:cs typeface="MS PGothic"/>
              </a:rPr>
              <a:t>∈ </a:t>
            </a:r>
            <a:r>
              <a:rPr sz="1400" b="1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depositor(</a:t>
            </a:r>
            <a:r>
              <a:rPr sz="1400" b="1" spc="-8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t[customer-name]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=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u[customer-name])}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8191"/>
            <a:ext cx="335787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413484"/>
            <a:ext cx="4570984" cy="27235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1713102"/>
            <a:ext cx="3549650" cy="323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>
              <a:lnSpc>
                <a:spcPts val="213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 marL="349250" marR="202565" indent="-337185">
              <a:lnSpc>
                <a:spcPts val="1639"/>
              </a:lnSpc>
              <a:spcBef>
                <a:spcPts val="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filtering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variable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attributes.</a:t>
            </a:r>
            <a:endParaRPr sz="1400">
              <a:latin typeface="Arial"/>
              <a:cs typeface="Arial"/>
            </a:endParaRPr>
          </a:p>
          <a:p>
            <a:pPr marL="349250" marR="393065" indent="-337185">
              <a:lnSpc>
                <a:spcPts val="1560"/>
              </a:lnSpc>
              <a:spcBef>
                <a:spcPts val="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</a:t>
            </a: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calculus uses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operators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calculus. </a:t>
            </a:r>
            <a:r>
              <a:rPr sz="1400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25"/>
              </a:lnSpc>
            </a:pPr>
            <a:r>
              <a:rPr sz="1400" spc="-5" dirty="0">
                <a:latin typeface="Arial"/>
                <a:cs typeface="Arial"/>
              </a:rPr>
              <a:t>uses logical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connectives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∧</a:t>
            </a:r>
            <a:r>
              <a:rPr sz="1400" spc="-35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(and),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∨</a:t>
            </a:r>
            <a:endParaRPr sz="1400">
              <a:latin typeface="MS PGothic"/>
              <a:cs typeface="MS PGothic"/>
            </a:endParaRPr>
          </a:p>
          <a:p>
            <a:pPr marL="349250">
              <a:lnSpc>
                <a:spcPct val="100000"/>
              </a:lnSpc>
              <a:spcBef>
                <a:spcPts val="75"/>
              </a:spcBef>
            </a:pPr>
            <a:r>
              <a:rPr sz="1400" dirty="0">
                <a:latin typeface="Arial"/>
                <a:cs typeface="Arial"/>
              </a:rPr>
              <a:t>(or)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┓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(not).</a:t>
            </a:r>
            <a:endParaRPr sz="1400">
              <a:latin typeface="Arial"/>
              <a:cs typeface="Arial"/>
            </a:endParaRPr>
          </a:p>
          <a:p>
            <a:pPr marL="349250" marR="325755" indent="-337185">
              <a:lnSpc>
                <a:spcPct val="1000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uses Existential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dirty="0">
                <a:latin typeface="MS PGothic"/>
                <a:cs typeface="MS PGothic"/>
              </a:rPr>
              <a:t>∃</a:t>
            </a:r>
            <a:r>
              <a:rPr sz="1400" dirty="0">
                <a:latin typeface="Arial"/>
                <a:cs typeface="Arial"/>
              </a:rPr>
              <a:t>) and </a:t>
            </a:r>
            <a:r>
              <a:rPr sz="1400" spc="-5" dirty="0">
                <a:latin typeface="Arial"/>
                <a:cs typeface="Arial"/>
              </a:rPr>
              <a:t>Universal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Quantifiers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dirty="0">
                <a:latin typeface="MS PGothic"/>
                <a:cs typeface="MS PGothic"/>
              </a:rPr>
              <a:t>∀</a:t>
            </a:r>
            <a:r>
              <a:rPr sz="1400" dirty="0">
                <a:latin typeface="Arial"/>
                <a:cs typeface="Arial"/>
              </a:rPr>
              <a:t>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bind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variable.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1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Notation: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39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{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a1,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a2,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a3,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(a1,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a2,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a3,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,an)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Where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ts val="16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a1,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a2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ts val="1670"/>
              </a:lnSpc>
            </a:pPr>
            <a:r>
              <a:rPr sz="1400" b="1" dirty="0">
                <a:latin typeface="Arial"/>
                <a:cs typeface="Arial"/>
              </a:rPr>
              <a:t>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stands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formula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built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inner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9540" y="4835144"/>
            <a:ext cx="335787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413852"/>
            <a:ext cx="4570984" cy="27235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3444" y="4914391"/>
            <a:ext cx="751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866" y="5022595"/>
            <a:ext cx="18649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07212" y="1719198"/>
            <a:ext cx="3546475" cy="311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 marL="349250" marR="5715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loan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branch,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amount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loans of </a:t>
            </a:r>
            <a:r>
              <a:rPr sz="1400" spc="-5" dirty="0">
                <a:latin typeface="Arial"/>
                <a:cs typeface="Arial"/>
              </a:rPr>
              <a:t>greater than </a:t>
            </a:r>
            <a:r>
              <a:rPr sz="1400" dirty="0">
                <a:latin typeface="Arial"/>
                <a:cs typeface="Arial"/>
              </a:rPr>
              <a:t>or equal to 100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amount.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{</a:t>
            </a:r>
            <a:r>
              <a:rPr sz="1400" b="1" spc="-5" dirty="0">
                <a:latin typeface="MS PGothic"/>
                <a:cs typeface="MS PGothic"/>
              </a:rPr>
              <a:t>≺</a:t>
            </a:r>
            <a:r>
              <a:rPr sz="1400" b="1" spc="-5" dirty="0">
                <a:latin typeface="Arial"/>
                <a:cs typeface="Arial"/>
              </a:rPr>
              <a:t>l, </a:t>
            </a:r>
            <a:r>
              <a:rPr sz="1400" b="1" spc="-10" dirty="0">
                <a:latin typeface="Arial"/>
                <a:cs typeface="Arial"/>
              </a:rPr>
              <a:t>b,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</a:t>
            </a:r>
            <a:r>
              <a:rPr sz="1400" b="1" spc="-10" dirty="0">
                <a:latin typeface="MS PGothic"/>
                <a:cs typeface="MS PGothic"/>
              </a:rPr>
              <a:t>≻</a:t>
            </a:r>
            <a:r>
              <a:rPr sz="1400" b="1" spc="-30" dirty="0">
                <a:latin typeface="MS PGothic"/>
                <a:cs typeface="MS PGothic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dirty="0">
                <a:latin typeface="MS PGothic"/>
                <a:cs typeface="MS PGothic"/>
              </a:rPr>
              <a:t>≺</a:t>
            </a:r>
            <a:r>
              <a:rPr sz="1400" b="1" dirty="0">
                <a:latin typeface="Arial"/>
                <a:cs typeface="Arial"/>
              </a:rPr>
              <a:t>l,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b,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</a:t>
            </a:r>
            <a:r>
              <a:rPr sz="1400" b="1" spc="-10" dirty="0">
                <a:latin typeface="MS PGothic"/>
                <a:cs typeface="MS PGothic"/>
              </a:rPr>
              <a:t>≻</a:t>
            </a:r>
            <a:r>
              <a:rPr sz="1400" b="1" spc="-4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2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loan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∧</a:t>
            </a:r>
            <a:r>
              <a:rPr sz="1400" b="1" spc="-20" dirty="0">
                <a:latin typeface="MS PGothic"/>
                <a:cs typeface="MS PGothic"/>
              </a:rPr>
              <a:t> </a:t>
            </a:r>
            <a:r>
              <a:rPr sz="1400" b="1" dirty="0">
                <a:latin typeface="Arial"/>
                <a:cs typeface="Arial"/>
              </a:rPr>
              <a:t>(a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≥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100)}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1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loan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amount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greater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 equal 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150.</a:t>
            </a:r>
            <a:endParaRPr sz="1400">
              <a:latin typeface="Arial"/>
              <a:cs typeface="Arial"/>
            </a:endParaRPr>
          </a:p>
          <a:p>
            <a:pPr marL="349250" marR="236220" indent="-335915">
              <a:lnSpc>
                <a:spcPct val="11160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{</a:t>
            </a:r>
            <a:r>
              <a:rPr sz="1400" b="1" spc="-5" dirty="0">
                <a:latin typeface="MS PGothic"/>
                <a:cs typeface="MS PGothic"/>
              </a:rPr>
              <a:t>≺</a:t>
            </a:r>
            <a:r>
              <a:rPr sz="1400" b="1" spc="-5" dirty="0">
                <a:latin typeface="Arial"/>
                <a:cs typeface="Arial"/>
              </a:rPr>
              <a:t>l</a:t>
            </a:r>
            <a:r>
              <a:rPr sz="1400" b="1" spc="-5" dirty="0">
                <a:latin typeface="MS PGothic"/>
                <a:cs typeface="MS PGothic"/>
              </a:rPr>
              <a:t>≻</a:t>
            </a:r>
            <a:r>
              <a:rPr sz="1400" b="1" spc="-35" dirty="0">
                <a:latin typeface="MS PGothic"/>
                <a:cs typeface="MS PGothic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∃</a:t>
            </a:r>
            <a:r>
              <a:rPr sz="1400" b="1" spc="-15" dirty="0">
                <a:latin typeface="MS PGothic"/>
                <a:cs typeface="MS PGothic"/>
              </a:rPr>
              <a:t> </a:t>
            </a:r>
            <a:r>
              <a:rPr sz="1400" b="1" spc="-10" dirty="0">
                <a:latin typeface="Arial"/>
                <a:cs typeface="Arial"/>
              </a:rPr>
              <a:t>b,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(</a:t>
            </a:r>
            <a:r>
              <a:rPr sz="1400" b="1" spc="-5" dirty="0">
                <a:latin typeface="MS PGothic"/>
                <a:cs typeface="MS PGothic"/>
              </a:rPr>
              <a:t>≺</a:t>
            </a:r>
            <a:r>
              <a:rPr sz="1400" b="1" spc="-5" dirty="0">
                <a:latin typeface="Arial"/>
                <a:cs typeface="Arial"/>
              </a:rPr>
              <a:t>l,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b,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5" dirty="0">
                <a:latin typeface="MS PGothic"/>
                <a:cs typeface="MS PGothic"/>
              </a:rPr>
              <a:t>≻</a:t>
            </a:r>
            <a:r>
              <a:rPr sz="1400" b="1" spc="-3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2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loan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∧</a:t>
            </a:r>
            <a:r>
              <a:rPr sz="1400" b="1" spc="-20" dirty="0">
                <a:latin typeface="MS PGothic"/>
                <a:cs typeface="MS PGothic"/>
              </a:rPr>
              <a:t> </a:t>
            </a:r>
            <a:r>
              <a:rPr sz="1400" b="1" dirty="0">
                <a:latin typeface="Arial"/>
                <a:cs typeface="Arial"/>
              </a:rPr>
              <a:t>(a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≥ </a:t>
            </a:r>
            <a:r>
              <a:rPr sz="1400" b="1" spc="-37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150)}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9027" y="1719198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7212" y="2831058"/>
            <a:ext cx="3592829" cy="151193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Find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names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all customers having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loan at</a:t>
            </a:r>
            <a:r>
              <a:rPr sz="1400" dirty="0">
                <a:latin typeface="Arial"/>
                <a:cs typeface="Arial"/>
              </a:rPr>
              <a:t> 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“Main”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branch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loan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amount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193675" indent="-335915">
              <a:lnSpc>
                <a:spcPct val="112900"/>
              </a:lnSpc>
              <a:spcBef>
                <a:spcPts val="13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{</a:t>
            </a:r>
            <a:r>
              <a:rPr sz="1400" spc="-5" dirty="0">
                <a:latin typeface="MS PGothic"/>
                <a:cs typeface="MS PGothic"/>
              </a:rPr>
              <a:t>≺</a:t>
            </a:r>
            <a:r>
              <a:rPr sz="1400" spc="-5" dirty="0">
                <a:latin typeface="Arial"/>
                <a:cs typeface="Arial"/>
              </a:rPr>
              <a:t>c, </a:t>
            </a:r>
            <a:r>
              <a:rPr sz="1400" spc="-10" dirty="0">
                <a:latin typeface="Arial"/>
                <a:cs typeface="Arial"/>
              </a:rPr>
              <a:t>a</a:t>
            </a:r>
            <a:r>
              <a:rPr sz="1400" spc="-10" dirty="0">
                <a:latin typeface="MS PGothic"/>
                <a:cs typeface="MS PGothic"/>
              </a:rPr>
              <a:t>≻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|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∃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5" dirty="0">
                <a:latin typeface="Arial"/>
                <a:cs typeface="Arial"/>
              </a:rPr>
              <a:t> (</a:t>
            </a:r>
            <a:r>
              <a:rPr sz="1400" spc="-5" dirty="0">
                <a:latin typeface="MS PGothic"/>
                <a:cs typeface="MS PGothic"/>
              </a:rPr>
              <a:t>≺</a:t>
            </a:r>
            <a:r>
              <a:rPr sz="1400" spc="-5" dirty="0">
                <a:latin typeface="Arial"/>
                <a:cs typeface="Arial"/>
              </a:rPr>
              <a:t>c,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l</a:t>
            </a:r>
            <a:r>
              <a:rPr sz="1400" spc="-10" dirty="0">
                <a:latin typeface="MS PGothic"/>
                <a:cs typeface="MS PGothic"/>
              </a:rPr>
              <a:t>≻</a:t>
            </a:r>
            <a:r>
              <a:rPr sz="1400" spc="-40" dirty="0">
                <a:latin typeface="MS PGothic"/>
                <a:cs typeface="MS PGothic"/>
              </a:rPr>
              <a:t> </a:t>
            </a:r>
            <a:r>
              <a:rPr sz="1400" dirty="0">
                <a:latin typeface="MS PGothic"/>
                <a:cs typeface="MS PGothic"/>
              </a:rPr>
              <a:t>∈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borrower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∧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dirty="0">
                <a:latin typeface="MS PGothic"/>
                <a:cs typeface="MS PGothic"/>
              </a:rPr>
              <a:t>∃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b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dirty="0">
                <a:latin typeface="MS PGothic"/>
                <a:cs typeface="MS PGothic"/>
              </a:rPr>
              <a:t>≺</a:t>
            </a:r>
            <a:r>
              <a:rPr sz="1400" dirty="0">
                <a:latin typeface="Arial"/>
                <a:cs typeface="Arial"/>
              </a:rPr>
              <a:t>l,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</a:t>
            </a:r>
            <a:r>
              <a:rPr sz="1400" spc="-5" dirty="0">
                <a:latin typeface="MS PGothic"/>
                <a:cs typeface="MS PGothic"/>
              </a:rPr>
              <a:t>≻</a:t>
            </a:r>
            <a:r>
              <a:rPr sz="1400" spc="-40" dirty="0">
                <a:latin typeface="MS PGothic"/>
                <a:cs typeface="MS PGothic"/>
              </a:rPr>
              <a:t> </a:t>
            </a:r>
            <a:r>
              <a:rPr sz="1400" dirty="0">
                <a:latin typeface="MS PGothic"/>
                <a:cs typeface="MS PGothic"/>
              </a:rPr>
              <a:t>∈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loan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∧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(b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“Main”)))}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9027" y="1719198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736" y="2951454"/>
            <a:ext cx="3658235" cy="151828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8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9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b="1" dirty="0">
                <a:latin typeface="Arial"/>
                <a:cs typeface="Arial"/>
              </a:rPr>
              <a:t>{&lt;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name,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age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&gt;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25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Student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∧</a:t>
            </a:r>
            <a:r>
              <a:rPr sz="1400" b="1" spc="-20" dirty="0">
                <a:latin typeface="MS PGothic"/>
                <a:cs typeface="MS PGothic"/>
              </a:rPr>
              <a:t> </a:t>
            </a:r>
            <a:r>
              <a:rPr sz="1400" b="1" spc="-5" dirty="0">
                <a:latin typeface="Arial"/>
                <a:cs typeface="Arial"/>
              </a:rPr>
              <a:t>age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&lt;21}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Again,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return</a:t>
            </a:r>
            <a:endParaRPr sz="1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names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and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ages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of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students</a:t>
            </a:r>
            <a:r>
              <a:rPr sz="1400" i="1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in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347980" marR="325120">
              <a:lnSpc>
                <a:spcPct val="115700"/>
              </a:lnSpc>
              <a:spcBef>
                <a:spcPts val="25"/>
              </a:spcBef>
            </a:pPr>
            <a:r>
              <a:rPr sz="1400" i="1" dirty="0">
                <a:latin typeface="Arial"/>
                <a:cs typeface="Arial"/>
              </a:rPr>
              <a:t>table </a:t>
            </a:r>
            <a:r>
              <a:rPr sz="1400" i="1" spc="-5" dirty="0">
                <a:latin typeface="Arial"/>
                <a:cs typeface="Arial"/>
              </a:rPr>
              <a:t>Student who </a:t>
            </a:r>
            <a:r>
              <a:rPr sz="1400" i="1" dirty="0">
                <a:latin typeface="Arial"/>
                <a:cs typeface="Arial"/>
              </a:rPr>
              <a:t>not </a:t>
            </a:r>
            <a:r>
              <a:rPr sz="1400" i="1" spc="-5" dirty="0">
                <a:latin typeface="Arial"/>
                <a:cs typeface="Arial"/>
              </a:rPr>
              <a:t>greater </a:t>
            </a:r>
            <a:r>
              <a:rPr sz="1400" i="1" dirty="0">
                <a:latin typeface="Arial"/>
                <a:cs typeface="Arial"/>
              </a:rPr>
              <a:t>than 21 </a:t>
            </a:r>
            <a:r>
              <a:rPr sz="1400" i="1" spc="-37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years old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7087" y="644397"/>
            <a:ext cx="338201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14425" marR="5080" indent="-11023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Introduction</a:t>
            </a:r>
            <a:r>
              <a:rPr spc="-70" dirty="0"/>
              <a:t> </a:t>
            </a:r>
            <a:r>
              <a:rPr dirty="0"/>
              <a:t>to</a:t>
            </a:r>
            <a:r>
              <a:rPr spc="-65" dirty="0"/>
              <a:t> </a:t>
            </a:r>
            <a:r>
              <a:rPr spc="-5" dirty="0"/>
              <a:t>Relational </a:t>
            </a:r>
            <a:r>
              <a:rPr spc="-655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13484"/>
              <a:ext cx="4570984" cy="2723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9027" y="1719198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736" y="2701518"/>
            <a:ext cx="3577590" cy="176657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47980" indent="-335915" algn="just">
              <a:lnSpc>
                <a:spcPct val="100000"/>
              </a:lnSpc>
              <a:spcBef>
                <a:spcPts val="400"/>
              </a:spcBef>
              <a:buChar char="●"/>
              <a:tabLst>
                <a:tab pos="348615" algn="l"/>
              </a:tabLst>
            </a:pPr>
            <a:r>
              <a:rPr sz="1400" b="1" dirty="0">
                <a:latin typeface="Arial"/>
                <a:cs typeface="Arial"/>
              </a:rPr>
              <a:t>Example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  <a:p>
            <a:pPr marL="347980" indent="-335915" algn="just">
              <a:lnSpc>
                <a:spcPct val="100000"/>
              </a:lnSpc>
              <a:spcBef>
                <a:spcPts val="300"/>
              </a:spcBef>
              <a:buChar char="●"/>
              <a:tabLst>
                <a:tab pos="348615" algn="l"/>
              </a:tabLst>
            </a:pPr>
            <a:r>
              <a:rPr sz="1400" b="1" dirty="0">
                <a:latin typeface="Arial"/>
                <a:cs typeface="Arial"/>
              </a:rPr>
              <a:t>{&lt;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Fname,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Emp_ID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&gt;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|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∈</a:t>
            </a:r>
            <a:r>
              <a:rPr sz="1400" b="1" spc="-15" dirty="0">
                <a:latin typeface="MS PGothic"/>
                <a:cs typeface="MS PGothic"/>
              </a:rPr>
              <a:t> </a:t>
            </a:r>
            <a:r>
              <a:rPr sz="1400" b="1" spc="-10" dirty="0">
                <a:latin typeface="Arial"/>
                <a:cs typeface="Arial"/>
              </a:rPr>
              <a:t>Employee</a:t>
            </a:r>
            <a:r>
              <a:rPr sz="1400" b="1" spc="20" dirty="0">
                <a:latin typeface="Arial"/>
                <a:cs typeface="Arial"/>
              </a:rPr>
              <a:t> </a:t>
            </a:r>
            <a:r>
              <a:rPr sz="1400" b="1" spc="-5" dirty="0">
                <a:latin typeface="MS PGothic"/>
                <a:cs typeface="MS PGothic"/>
              </a:rPr>
              <a:t>∧</a:t>
            </a:r>
            <a:endParaRPr sz="1400">
              <a:latin typeface="MS PGothic"/>
              <a:cs typeface="MS PGothic"/>
            </a:endParaRPr>
          </a:p>
          <a:p>
            <a:pPr marL="347980" algn="just">
              <a:lnSpc>
                <a:spcPct val="100000"/>
              </a:lnSpc>
              <a:spcBef>
                <a:spcPts val="260"/>
              </a:spcBef>
            </a:pPr>
            <a:r>
              <a:rPr sz="1400" b="1" dirty="0">
                <a:latin typeface="Arial"/>
                <a:cs typeface="Arial"/>
              </a:rPr>
              <a:t>Salary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&gt;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10000}</a:t>
            </a:r>
            <a:endParaRPr sz="1400">
              <a:latin typeface="Arial"/>
              <a:cs typeface="Arial"/>
            </a:endParaRPr>
          </a:p>
          <a:p>
            <a:pPr marL="347980" indent="-335915" algn="just">
              <a:lnSpc>
                <a:spcPct val="100000"/>
              </a:lnSpc>
              <a:spcBef>
                <a:spcPts val="270"/>
              </a:spcBef>
              <a:buChar char="●"/>
              <a:tabLst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returning</a:t>
            </a:r>
            <a:endParaRPr sz="1400">
              <a:latin typeface="Arial"/>
              <a:cs typeface="Arial"/>
            </a:endParaRPr>
          </a:p>
          <a:p>
            <a:pPr marL="347980" marR="5080" algn="just">
              <a:lnSpc>
                <a:spcPct val="1161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Fname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and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Emp_ID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values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for</a:t>
            </a:r>
            <a:r>
              <a:rPr sz="1400" i="1" spc="-3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all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the </a:t>
            </a:r>
            <a:r>
              <a:rPr sz="1400" i="1" spc="-37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rows </a:t>
            </a:r>
            <a:r>
              <a:rPr sz="1400" i="1" dirty="0">
                <a:latin typeface="Arial"/>
                <a:cs typeface="Arial"/>
              </a:rPr>
              <a:t>in the </a:t>
            </a:r>
            <a:r>
              <a:rPr sz="1400" i="1" spc="-5" dirty="0">
                <a:latin typeface="Arial"/>
                <a:cs typeface="Arial"/>
              </a:rPr>
              <a:t>employee table where salary </a:t>
            </a:r>
            <a:r>
              <a:rPr sz="1400" i="1" dirty="0">
                <a:latin typeface="Arial"/>
                <a:cs typeface="Arial"/>
              </a:rPr>
              <a:t> is</a:t>
            </a:r>
            <a:r>
              <a:rPr sz="1400" i="1" spc="-5" dirty="0">
                <a:latin typeface="Arial"/>
                <a:cs typeface="Arial"/>
              </a:rPr>
              <a:t> greater</a:t>
            </a:r>
            <a:r>
              <a:rPr sz="1400" i="1" spc="-1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than</a:t>
            </a:r>
            <a:r>
              <a:rPr sz="1400" i="1" spc="-20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10000.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3357879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https://static.javatpoint.com/dbms/images/dbms-relational-calculus.png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53464" y="827278"/>
            <a:ext cx="2236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9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6804" y="589330"/>
              <a:ext cx="3825239" cy="348729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0448" y="1722247"/>
            <a:ext cx="2960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x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ple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 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Da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stracti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7047" y="2549423"/>
            <a:ext cx="4105910" cy="1720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460" marR="43180" indent="-327660">
              <a:lnSpc>
                <a:spcPct val="115399"/>
              </a:lnSpc>
              <a:spcBef>
                <a:spcPts val="100"/>
              </a:spcBef>
              <a:buChar char="●"/>
              <a:tabLst>
                <a:tab pos="377825" algn="l"/>
                <a:tab pos="378460" algn="l"/>
              </a:tabLst>
            </a:pP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At</a:t>
            </a:r>
            <a:r>
              <a:rPr sz="1300" spc="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212325"/>
                </a:solidFill>
                <a:latin typeface="Arial"/>
                <a:cs typeface="Arial"/>
              </a:rPr>
              <a:t>view</a:t>
            </a:r>
            <a:r>
              <a:rPr sz="1300" b="1" spc="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212325"/>
                </a:solidFill>
                <a:latin typeface="Arial"/>
                <a:cs typeface="Arial"/>
              </a:rPr>
              <a:t>level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,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user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just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interact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with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system</a:t>
            </a:r>
            <a:r>
              <a:rPr sz="1300" spc="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with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the</a:t>
            </a:r>
            <a:r>
              <a:rPr sz="1300" spc="-3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help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of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GUI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and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enter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details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at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the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screen.</a:t>
            </a:r>
            <a:endParaRPr sz="1300">
              <a:latin typeface="Arial"/>
              <a:cs typeface="Arial"/>
            </a:endParaRPr>
          </a:p>
          <a:p>
            <a:pPr marL="378460" marR="153035" indent="-327660">
              <a:lnSpc>
                <a:spcPct val="114599"/>
              </a:lnSpc>
              <a:spcBef>
                <a:spcPts val="25"/>
              </a:spcBef>
              <a:buChar char="●"/>
              <a:tabLst>
                <a:tab pos="377825" algn="l"/>
                <a:tab pos="378460" algn="l"/>
              </a:tabLst>
            </a:pP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They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are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not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aware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of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how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the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data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is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stored</a:t>
            </a:r>
            <a:r>
              <a:rPr sz="1300" spc="-3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and </a:t>
            </a:r>
            <a:r>
              <a:rPr sz="1300" spc="-34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what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data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is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stored;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such</a:t>
            </a:r>
            <a:r>
              <a:rPr sz="1300" spc="-2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12325"/>
                </a:solidFill>
                <a:latin typeface="Arial"/>
                <a:cs typeface="Arial"/>
              </a:rPr>
              <a:t>details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are</a:t>
            </a:r>
            <a:r>
              <a:rPr sz="1300" spc="-20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12325"/>
                </a:solidFill>
                <a:latin typeface="Arial"/>
                <a:cs typeface="Arial"/>
              </a:rPr>
              <a:t>hidden</a:t>
            </a:r>
            <a:r>
              <a:rPr sz="1300" spc="-15" dirty="0">
                <a:solidFill>
                  <a:srgbClr val="2123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from</a:t>
            </a:r>
            <a:endParaRPr sz="13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  <a:spcBef>
                <a:spcPts val="215"/>
              </a:spcBef>
            </a:pPr>
            <a:r>
              <a:rPr sz="1800" baseline="13888" dirty="0">
                <a:latin typeface="Arial"/>
                <a:cs typeface="Arial"/>
              </a:rPr>
              <a:t>.</a:t>
            </a:r>
            <a:r>
              <a:rPr sz="1800" spc="-37" baseline="13888" dirty="0"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325"/>
                </a:solidFill>
                <a:latin typeface="Arial"/>
                <a:cs typeface="Arial"/>
              </a:rPr>
              <a:t>them.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28956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2432"/>
            <a:ext cx="3339465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78788" y="2548508"/>
            <a:ext cx="2991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D</a:t>
            </a:r>
            <a:r>
              <a:rPr sz="2400" spc="-30" dirty="0">
                <a:latin typeface="Arial"/>
                <a:cs typeface="Arial"/>
              </a:rPr>
              <a:t>B</a:t>
            </a:r>
            <a:r>
              <a:rPr sz="2400" spc="-10" dirty="0">
                <a:latin typeface="Arial"/>
                <a:cs typeface="Arial"/>
              </a:rPr>
              <a:t>M</a:t>
            </a:r>
            <a:r>
              <a:rPr sz="2400" dirty="0">
                <a:latin typeface="Arial"/>
                <a:cs typeface="Arial"/>
              </a:rPr>
              <a:t>S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Tec</a:t>
            </a:r>
            <a:r>
              <a:rPr sz="2400" spc="-10" dirty="0">
                <a:latin typeface="Arial"/>
                <a:cs typeface="Arial"/>
              </a:rPr>
              <a:t>h</a:t>
            </a:r>
            <a:r>
              <a:rPr sz="2400" spc="-5" dirty="0">
                <a:latin typeface="Arial"/>
                <a:cs typeface="Arial"/>
              </a:rPr>
              <a:t>no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og</a:t>
            </a:r>
            <a:r>
              <a:rPr sz="2400" spc="-15" dirty="0">
                <a:latin typeface="Arial"/>
                <a:cs typeface="Arial"/>
              </a:rPr>
              <a:t>i</a:t>
            </a:r>
            <a:r>
              <a:rPr sz="2400" spc="-20" dirty="0">
                <a:latin typeface="Arial"/>
                <a:cs typeface="Arial"/>
              </a:rPr>
              <a:t>e</a:t>
            </a:r>
            <a:r>
              <a:rPr sz="2400" dirty="0"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3866"/>
            <a:ext cx="3173730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2"/>
              </a:rPr>
              <a:t>https://www.datanami.com/2013/12/12/rdbms_the_hot_new_technology_of_2014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528825"/>
            <a:ext cx="4570730" cy="189039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351" y="827278"/>
            <a:ext cx="297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RD</a:t>
            </a:r>
            <a:r>
              <a:rPr spc="-20" dirty="0"/>
              <a:t>B</a:t>
            </a:r>
            <a:r>
              <a:rPr spc="-10" dirty="0"/>
              <a:t>M</a:t>
            </a:r>
            <a:r>
              <a:rPr dirty="0"/>
              <a:t>S</a:t>
            </a:r>
            <a:r>
              <a:rPr spc="-130" dirty="0"/>
              <a:t> </a:t>
            </a:r>
            <a:r>
              <a:rPr spc="-15" dirty="0"/>
              <a:t>T</a:t>
            </a:r>
            <a:r>
              <a:rPr spc="-20" dirty="0"/>
              <a:t>e</a:t>
            </a:r>
            <a:r>
              <a:rPr spc="-15" dirty="0"/>
              <a:t>c</a:t>
            </a:r>
            <a:r>
              <a:rPr spc="-20" dirty="0"/>
              <a:t>hno</a:t>
            </a:r>
            <a:r>
              <a:rPr spc="-25" dirty="0"/>
              <a:t>l</a:t>
            </a:r>
            <a:r>
              <a:rPr spc="-20" dirty="0"/>
              <a:t>og</a:t>
            </a:r>
            <a:r>
              <a:rPr spc="-25" dirty="0"/>
              <a:t>i</a:t>
            </a:r>
            <a:r>
              <a:rPr spc="-20" dirty="0"/>
              <a:t>e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6336" y="1582038"/>
            <a:ext cx="3144520" cy="2969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7980" indent="-335915">
              <a:lnSpc>
                <a:spcPts val="1425"/>
              </a:lnSpc>
              <a:spcBef>
                <a:spcPts val="10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Concurrency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Consistency</a:t>
            </a:r>
            <a:endParaRPr sz="1400">
              <a:latin typeface="Arial"/>
              <a:cs typeface="Arial"/>
            </a:endParaRPr>
          </a:p>
          <a:p>
            <a:pPr marL="154305">
              <a:lnSpc>
                <a:spcPts val="1905"/>
              </a:lnSpc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cle</a:t>
            </a:r>
            <a:r>
              <a:rPr sz="18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ec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ogy</a:t>
            </a:r>
            <a:endParaRPr sz="18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54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Manageability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Backup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Recovery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Business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Intelligence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55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g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ailability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Very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Large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Content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etc.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8191"/>
            <a:ext cx="2972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.baae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r.eu/wp-content/uploads/2018/07/Slide1.jpg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6900" y="1256030"/>
            <a:ext cx="4736211" cy="251904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351" y="827278"/>
            <a:ext cx="297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RD</a:t>
            </a:r>
            <a:r>
              <a:rPr spc="-20" dirty="0"/>
              <a:t>B</a:t>
            </a:r>
            <a:r>
              <a:rPr spc="-10" dirty="0"/>
              <a:t>M</a:t>
            </a:r>
            <a:r>
              <a:rPr dirty="0"/>
              <a:t>S</a:t>
            </a:r>
            <a:r>
              <a:rPr spc="-130" dirty="0"/>
              <a:t> </a:t>
            </a:r>
            <a:r>
              <a:rPr spc="-15" dirty="0"/>
              <a:t>T</a:t>
            </a:r>
            <a:r>
              <a:rPr spc="-20" dirty="0"/>
              <a:t>e</a:t>
            </a:r>
            <a:r>
              <a:rPr spc="-15" dirty="0"/>
              <a:t>c</a:t>
            </a:r>
            <a:r>
              <a:rPr spc="-20" dirty="0"/>
              <a:t>hno</a:t>
            </a:r>
            <a:r>
              <a:rPr spc="-25" dirty="0"/>
              <a:t>l</a:t>
            </a:r>
            <a:r>
              <a:rPr spc="-20" dirty="0"/>
              <a:t>og</a:t>
            </a:r>
            <a:r>
              <a:rPr spc="-25" dirty="0"/>
              <a:t>i</a:t>
            </a:r>
            <a:r>
              <a:rPr spc="-20" dirty="0"/>
              <a:t>e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6336" y="1582038"/>
            <a:ext cx="3144520" cy="29698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7980" indent="-335915">
              <a:lnSpc>
                <a:spcPts val="1425"/>
              </a:lnSpc>
              <a:spcBef>
                <a:spcPts val="10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Concurrency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Consistency</a:t>
            </a:r>
            <a:endParaRPr sz="1400">
              <a:latin typeface="Arial"/>
              <a:cs typeface="Arial"/>
            </a:endParaRPr>
          </a:p>
          <a:p>
            <a:pPr marL="113030">
              <a:lnSpc>
                <a:spcPts val="1905"/>
              </a:lnSpc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SQL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</a:t>
            </a:r>
            <a:r>
              <a:rPr sz="18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Tec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gy</a:t>
            </a:r>
            <a:endParaRPr sz="18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54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Scalabil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Backup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Recovery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Connectivity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●"/>
            </a:pPr>
            <a:endParaRPr sz="155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g</a:t>
            </a:r>
            <a:r>
              <a:rPr sz="1400" dirty="0">
                <a:latin typeface="Arial"/>
                <a:cs typeface="Arial"/>
              </a:rPr>
              <a:t>h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ailability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lients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oo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Workbench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tool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8191"/>
            <a:ext cx="29375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https://ogderek.com/wp-content/uploads/2019/10/mysql.png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14340" y="1284605"/>
            <a:ext cx="2677794" cy="237871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351" y="827278"/>
            <a:ext cx="297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RD</a:t>
            </a:r>
            <a:r>
              <a:rPr spc="-20" dirty="0"/>
              <a:t>B</a:t>
            </a:r>
            <a:r>
              <a:rPr spc="-10" dirty="0"/>
              <a:t>M</a:t>
            </a:r>
            <a:r>
              <a:rPr dirty="0"/>
              <a:t>S</a:t>
            </a:r>
            <a:r>
              <a:rPr spc="-130" dirty="0"/>
              <a:t> </a:t>
            </a:r>
            <a:r>
              <a:rPr spc="-15" dirty="0"/>
              <a:t>T</a:t>
            </a:r>
            <a:r>
              <a:rPr spc="-20" dirty="0"/>
              <a:t>e</a:t>
            </a:r>
            <a:r>
              <a:rPr spc="-15" dirty="0"/>
              <a:t>c</a:t>
            </a:r>
            <a:r>
              <a:rPr spc="-20" dirty="0"/>
              <a:t>hno</a:t>
            </a:r>
            <a:r>
              <a:rPr spc="-25" dirty="0"/>
              <a:t>l</a:t>
            </a:r>
            <a:r>
              <a:rPr spc="-20" dirty="0"/>
              <a:t>og</a:t>
            </a:r>
            <a:r>
              <a:rPr spc="-25" dirty="0"/>
              <a:t>i</a:t>
            </a:r>
            <a:r>
              <a:rPr spc="-20" dirty="0"/>
              <a:t>e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25855" y="1501266"/>
            <a:ext cx="3303270" cy="317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8460" indent="-336550">
              <a:lnSpc>
                <a:spcPts val="1635"/>
              </a:lnSpc>
              <a:spcBef>
                <a:spcPts val="105"/>
              </a:spcBef>
              <a:buChar char="●"/>
              <a:tabLst>
                <a:tab pos="378460" algn="l"/>
                <a:tab pos="379095" algn="l"/>
              </a:tabLst>
            </a:pPr>
            <a:r>
              <a:rPr sz="1400" spc="-5" dirty="0">
                <a:latin typeface="Arial"/>
                <a:cs typeface="Arial"/>
              </a:rPr>
              <a:t>Indexing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201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atab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</a:t>
            </a:r>
            <a:r>
              <a:rPr sz="1800" spc="-1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ec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nolo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gy</a:t>
            </a:r>
            <a:endParaRPr sz="1800">
              <a:latin typeface="Arial"/>
              <a:cs typeface="Arial"/>
            </a:endParaRPr>
          </a:p>
          <a:p>
            <a:pPr marL="378460" indent="-336550">
              <a:lnSpc>
                <a:spcPts val="1575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spc="-5" dirty="0">
                <a:latin typeface="Arial"/>
                <a:cs typeface="Arial"/>
              </a:rPr>
              <a:t>Replication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●"/>
            </a:pPr>
            <a:endParaRPr sz="1550">
              <a:latin typeface="Arial"/>
              <a:cs typeface="Arial"/>
            </a:endParaRPr>
          </a:p>
          <a:p>
            <a:pPr marL="378460" indent="-336550">
              <a:lnSpc>
                <a:spcPct val="100000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dirty="0">
                <a:latin typeface="Arial"/>
                <a:cs typeface="Arial"/>
              </a:rPr>
              <a:t>Backup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Recovery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78460" indent="-336550">
              <a:lnSpc>
                <a:spcPct val="100000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Balancing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78460" indent="-336550">
              <a:lnSpc>
                <a:spcPct val="100000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ap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cing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Aggrega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ion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●"/>
            </a:pPr>
            <a:endParaRPr sz="1350">
              <a:latin typeface="Arial"/>
              <a:cs typeface="Arial"/>
            </a:endParaRPr>
          </a:p>
          <a:p>
            <a:pPr marL="378460" marR="38100" indent="-337185">
              <a:lnSpc>
                <a:spcPct val="115700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spc="-5" dirty="0">
                <a:latin typeface="Arial"/>
                <a:cs typeface="Arial"/>
              </a:rPr>
              <a:t>Stores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size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easily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without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complicating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your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stack.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78460" indent="-336550">
              <a:lnSpc>
                <a:spcPct val="100000"/>
              </a:lnSpc>
              <a:buChar char="●"/>
              <a:tabLst>
                <a:tab pos="378460" algn="l"/>
                <a:tab pos="379095" algn="l"/>
              </a:tabLst>
            </a:pPr>
            <a:r>
              <a:rPr sz="1400" spc="-5" dirty="0">
                <a:latin typeface="Arial"/>
                <a:cs typeface="Arial"/>
              </a:rPr>
              <a:t>Cloud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8191"/>
            <a:ext cx="38074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https://pluspng.com/img-png/logo-mongodb-png-mongo-db-badge-sticker-600.png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51170" y="1218564"/>
            <a:ext cx="2483485" cy="24834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4351" y="827278"/>
            <a:ext cx="297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RD</a:t>
            </a:r>
            <a:r>
              <a:rPr spc="-20" dirty="0"/>
              <a:t>B</a:t>
            </a:r>
            <a:r>
              <a:rPr spc="-10" dirty="0"/>
              <a:t>M</a:t>
            </a:r>
            <a:r>
              <a:rPr dirty="0"/>
              <a:t>S</a:t>
            </a:r>
            <a:r>
              <a:rPr spc="-130" dirty="0"/>
              <a:t> </a:t>
            </a:r>
            <a:r>
              <a:rPr spc="-15" dirty="0"/>
              <a:t>T</a:t>
            </a:r>
            <a:r>
              <a:rPr spc="-20" dirty="0"/>
              <a:t>e</a:t>
            </a:r>
            <a:r>
              <a:rPr spc="-15" dirty="0"/>
              <a:t>c</a:t>
            </a:r>
            <a:r>
              <a:rPr spc="-20" dirty="0"/>
              <a:t>hno</a:t>
            </a:r>
            <a:r>
              <a:rPr spc="-25" dirty="0"/>
              <a:t>l</a:t>
            </a:r>
            <a:r>
              <a:rPr spc="-20" dirty="0"/>
              <a:t>og</a:t>
            </a:r>
            <a:r>
              <a:rPr spc="-25" dirty="0"/>
              <a:t>i</a:t>
            </a:r>
            <a:r>
              <a:rPr spc="-20" dirty="0"/>
              <a:t>e</a:t>
            </a:r>
            <a:r>
              <a:rPr dirty="0"/>
              <a:t>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1571371"/>
            <a:ext cx="3248660" cy="29806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042669" marR="5080" indent="-1030605">
              <a:lnSpc>
                <a:spcPts val="2150"/>
              </a:lnSpc>
              <a:spcBef>
                <a:spcPts val="180"/>
              </a:spcBef>
            </a:pPr>
            <a:r>
              <a:rPr sz="1800" spc="-745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2100" spc="-1117" baseline="1984" dirty="0">
                <a:latin typeface="Arial"/>
                <a:cs typeface="Arial"/>
              </a:rPr>
              <a:t>●</a:t>
            </a:r>
            <a:r>
              <a:rPr sz="2100" spc="442" baseline="1984" dirty="0">
                <a:latin typeface="Arial"/>
                <a:cs typeface="Arial"/>
              </a:rPr>
              <a:t> 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ic</a:t>
            </a:r>
            <a:r>
              <a:rPr sz="2100" spc="-472" baseline="1984" dirty="0">
                <a:latin typeface="Arial"/>
                <a:cs typeface="Arial"/>
              </a:rPr>
              <a:t>H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ro</a:t>
            </a:r>
            <a:r>
              <a:rPr sz="2100" spc="-472" baseline="1984" dirty="0">
                <a:latin typeface="Arial"/>
                <a:cs typeface="Arial"/>
              </a:rPr>
              <a:t>ig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100" spc="-472" baseline="1984" dirty="0">
                <a:latin typeface="Arial"/>
                <a:cs typeface="Arial"/>
              </a:rPr>
              <a:t>h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2100" spc="-472" baseline="1984" dirty="0">
                <a:latin typeface="Arial"/>
                <a:cs typeface="Arial"/>
              </a:rPr>
              <a:t>e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2100" spc="-472" baseline="1984" dirty="0">
                <a:latin typeface="Arial"/>
                <a:cs typeface="Arial"/>
              </a:rPr>
              <a:t>s</a:t>
            </a:r>
            <a:r>
              <a:rPr sz="1800" spc="-31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100" spc="-472" baseline="1984" dirty="0">
                <a:latin typeface="Arial"/>
                <a:cs typeface="Arial"/>
              </a:rPr>
              <a:t>t</a:t>
            </a:r>
            <a:r>
              <a:rPr sz="2100" spc="-465" baseline="1984" dirty="0">
                <a:latin typeface="Arial"/>
                <a:cs typeface="Arial"/>
              </a:rPr>
              <a:t> </a:t>
            </a:r>
            <a:r>
              <a:rPr sz="2100" spc="-592" baseline="1984" dirty="0">
                <a:latin typeface="Arial"/>
                <a:cs typeface="Arial"/>
              </a:rPr>
              <a:t>p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100" spc="-592" baseline="1984" dirty="0">
                <a:latin typeface="Arial"/>
                <a:cs typeface="Arial"/>
              </a:rPr>
              <a:t>e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Q</a:t>
            </a:r>
            <a:r>
              <a:rPr sz="2100" spc="-592" baseline="1984" dirty="0">
                <a:latin typeface="Arial"/>
                <a:cs typeface="Arial"/>
              </a:rPr>
              <a:t>rfo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2100" spc="-592" baseline="1984" dirty="0">
                <a:latin typeface="Arial"/>
                <a:cs typeface="Arial"/>
              </a:rPr>
              <a:t>rm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100" spc="-592" baseline="1984" dirty="0">
                <a:latin typeface="Arial"/>
                <a:cs typeface="Arial"/>
              </a:rPr>
              <a:t>in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100" spc="-592" baseline="1984" dirty="0">
                <a:latin typeface="Arial"/>
                <a:cs typeface="Arial"/>
              </a:rPr>
              <a:t>g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rv</a:t>
            </a:r>
            <a:r>
              <a:rPr sz="2100" spc="-592" baseline="1984" dirty="0">
                <a:latin typeface="Arial"/>
                <a:cs typeface="Arial"/>
              </a:rPr>
              <a:t>d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100" spc="-592" baseline="1984" dirty="0">
                <a:latin typeface="Arial"/>
                <a:cs typeface="Arial"/>
              </a:rPr>
              <a:t>at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2100" spc="-592" baseline="1984" dirty="0">
                <a:latin typeface="Arial"/>
                <a:cs typeface="Arial"/>
              </a:rPr>
              <a:t>a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2100" spc="-592" baseline="1984" dirty="0">
                <a:latin typeface="Arial"/>
                <a:cs typeface="Arial"/>
              </a:rPr>
              <a:t>w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100" spc="-592" baseline="1984" dirty="0">
                <a:latin typeface="Arial"/>
                <a:cs typeface="Arial"/>
              </a:rPr>
              <a:t>ar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2100" spc="-592" baseline="1984" dirty="0">
                <a:latin typeface="Arial"/>
                <a:cs typeface="Arial"/>
              </a:rPr>
              <a:t>e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100" spc="-592" baseline="1984" dirty="0">
                <a:latin typeface="Arial"/>
                <a:cs typeface="Arial"/>
              </a:rPr>
              <a:t>h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2100" spc="-592" baseline="1984" dirty="0">
                <a:latin typeface="Arial"/>
                <a:cs typeface="Arial"/>
              </a:rPr>
              <a:t>o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2100" spc="-592" baseline="1984" dirty="0">
                <a:latin typeface="Arial"/>
                <a:cs typeface="Arial"/>
              </a:rPr>
              <a:t>us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2100" spc="-592" baseline="1984" dirty="0">
                <a:latin typeface="Arial"/>
                <a:cs typeface="Arial"/>
              </a:rPr>
              <a:t>e</a:t>
            </a:r>
            <a:r>
              <a:rPr sz="1800" spc="-39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2100" spc="-592" baseline="1984" dirty="0">
                <a:latin typeface="Arial"/>
                <a:cs typeface="Arial"/>
              </a:rPr>
              <a:t>s </a:t>
            </a:r>
            <a:r>
              <a:rPr sz="2100" spc="-562" baseline="1984" dirty="0"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Technology</a:t>
            </a:r>
            <a:endParaRPr sz="1800">
              <a:latin typeface="Arial"/>
              <a:cs typeface="Arial"/>
            </a:endParaRPr>
          </a:p>
          <a:p>
            <a:pPr marL="349250" indent="-335915">
              <a:lnSpc>
                <a:spcPts val="13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Mobile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●"/>
            </a:pPr>
            <a:endParaRPr sz="155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Backup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&amp;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Recovery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Load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Balancing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na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10" dirty="0">
                <a:latin typeface="Arial"/>
                <a:cs typeface="Arial"/>
              </a:rPr>
              <a:t>Mission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Critical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Availability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"/>
              <a:buChar char="●"/>
            </a:pPr>
            <a:endParaRPr sz="16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Cloud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Support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20818"/>
            <a:ext cx="419100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https://www.openshift.com/hs-fs/hubfs/Imported_Blog_Media/sql-server-2019.png?width=800&amp;height=390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61609" y="1562353"/>
            <a:ext cx="3256407" cy="195961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5980" y="2548508"/>
            <a:ext cx="3419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Structure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42764"/>
            <a:ext cx="2376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Source:</a:t>
            </a:r>
            <a:r>
              <a:rPr sz="7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2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3140" y="779614"/>
            <a:ext cx="4171823" cy="34988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843785" y="1722247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85338"/>
            <a:ext cx="3232150" cy="200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relational </a:t>
            </a:r>
            <a:r>
              <a:rPr sz="1400" spc="-5" dirty="0">
                <a:latin typeface="Arial"/>
                <a:cs typeface="Arial"/>
              </a:rPr>
              <a:t>model represents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collection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349250" marR="255904" indent="-337185">
              <a:lnSpc>
                <a:spcPct val="1151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  <a:p>
            <a:pPr marL="349250" marR="13462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collection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5" dirty="0">
                <a:latin typeface="Arial"/>
                <a:cs typeface="Arial"/>
              </a:rPr>
              <a:t> values.</a:t>
            </a:r>
            <a:endParaRPr sz="1400">
              <a:latin typeface="Arial"/>
              <a:cs typeface="Arial"/>
            </a:endParaRPr>
          </a:p>
          <a:p>
            <a:pPr marL="349250" marR="307975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real-world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23768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Source:</a:t>
            </a:r>
            <a:r>
              <a:rPr sz="7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3140" y="777875"/>
            <a:ext cx="4171823" cy="34988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925" y="551815"/>
              <a:ext cx="4171950" cy="3905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55344" y="1722247"/>
            <a:ext cx="2748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85338"/>
            <a:ext cx="3522345" cy="175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Attribute: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properties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31115" indent="-337185">
              <a:lnSpc>
                <a:spcPct val="1151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Tables: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saved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format.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Tuple:</a:t>
            </a:r>
            <a:r>
              <a:rPr sz="1400" b="1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Single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349250" marR="18542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Relation Schema: </a:t>
            </a:r>
            <a:r>
              <a:rPr sz="1400" spc="-5" dirty="0">
                <a:latin typeface="Arial"/>
                <a:cs typeface="Arial"/>
              </a:rPr>
              <a:t>Represents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008754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https://www.slideshare.net/kumar_vic/4-the-relational-data-model-and-relational-database-constraints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925" y="551815"/>
              <a:ext cx="4171950" cy="3905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54812" y="1583563"/>
            <a:ext cx="3422650" cy="30810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183005" marR="381000" indent="-870585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Concepts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349250" marR="53975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Degree:</a:t>
            </a:r>
            <a:r>
              <a:rPr sz="1400" b="1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total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relation.</a:t>
            </a:r>
            <a:endParaRPr sz="1400">
              <a:latin typeface="Arial"/>
              <a:cs typeface="Arial"/>
            </a:endParaRPr>
          </a:p>
          <a:p>
            <a:pPr marL="349250" marR="404495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Cardinality:</a:t>
            </a:r>
            <a:r>
              <a:rPr sz="1400" b="1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Total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present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Column:</a:t>
            </a:r>
            <a:r>
              <a:rPr sz="1400" b="1" spc="3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specific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attribute.</a:t>
            </a:r>
            <a:endParaRPr sz="1400">
              <a:latin typeface="Arial"/>
              <a:cs typeface="Arial"/>
            </a:endParaRPr>
          </a:p>
          <a:p>
            <a:pPr marL="349250" marR="305435" indent="-337185">
              <a:lnSpc>
                <a:spcPct val="115100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Relation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Instance: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finite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of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709540" y="4846565"/>
            <a:ext cx="4008754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https://www.slideshare.net/kumar_vic/4-the-relational-data-model-and-relational-database-constraints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925" y="551815"/>
              <a:ext cx="4171950" cy="3905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55344" y="1446403"/>
            <a:ext cx="274574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82650" marR="5080" indent="-870585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Concepts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08782"/>
            <a:ext cx="3358515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13335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Relation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key: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Every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multiple attributes </a:t>
            </a:r>
            <a:r>
              <a:rPr sz="1400" dirty="0">
                <a:latin typeface="Arial"/>
                <a:cs typeface="Arial"/>
              </a:rPr>
              <a:t>,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is called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Attribute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domain:</a:t>
            </a:r>
            <a:r>
              <a:rPr sz="1400" b="1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pre-defined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r>
              <a:rPr sz="1400" dirty="0">
                <a:latin typeface="Arial"/>
                <a:cs typeface="Arial"/>
              </a:rPr>
              <a:t> 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scope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008754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https://www.slideshare.net/kumar_vic/4-the-relational-data-model-and-relational-database-constraints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1752" y="827278"/>
            <a:ext cx="2203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Database</a:t>
            </a:r>
            <a:r>
              <a:rPr spc="-95" dirty="0"/>
              <a:t> </a:t>
            </a:r>
            <a:r>
              <a:rPr spc="-5" dirty="0"/>
              <a:t>Users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52702" y="1722247"/>
            <a:ext cx="1443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DBA?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83788"/>
            <a:ext cx="3575685" cy="1076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 algn="just">
              <a:lnSpc>
                <a:spcPct val="115100"/>
              </a:lnSpc>
              <a:spcBef>
                <a:spcPts val="95"/>
              </a:spcBef>
              <a:buSzPct val="116666"/>
              <a:buChar char="●"/>
              <a:tabLst>
                <a:tab pos="349885" algn="l"/>
                <a:tab pos="3474085" algn="l"/>
              </a:tabLst>
            </a:pPr>
            <a:r>
              <a:rPr sz="1200" dirty="0">
                <a:latin typeface="Arial"/>
                <a:cs typeface="Arial"/>
              </a:rPr>
              <a:t>A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administrator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(DBA)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the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 technician responsible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directing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or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performing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all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activities</a:t>
            </a:r>
            <a:r>
              <a:rPr sz="1200" spc="3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related</a:t>
            </a:r>
            <a:r>
              <a:rPr sz="1200" spc="3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5" dirty="0">
                <a:latin typeface="Arial"/>
                <a:cs typeface="Arial"/>
              </a:rPr>
              <a:t> m</a:t>
            </a:r>
            <a:r>
              <a:rPr sz="1200" spc="-5" dirty="0">
                <a:latin typeface="Arial"/>
                <a:cs typeface="Arial"/>
              </a:rPr>
              <a:t>ain</a:t>
            </a:r>
            <a:r>
              <a:rPr sz="1200" spc="-10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aining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5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 marL="349250" algn="just">
              <a:lnSpc>
                <a:spcPct val="100000"/>
              </a:lnSpc>
              <a:spcBef>
                <a:spcPts val="204"/>
              </a:spcBef>
            </a:pPr>
            <a:r>
              <a:rPr sz="1200" spc="-5" dirty="0">
                <a:latin typeface="Arial"/>
                <a:cs typeface="Arial"/>
              </a:rPr>
              <a:t>successful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database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environment.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961587"/>
            <a:ext cx="3566160" cy="6534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5080" indent="-337185" algn="just">
              <a:lnSpc>
                <a:spcPct val="114599"/>
              </a:lnSpc>
              <a:spcBef>
                <a:spcPts val="90"/>
              </a:spcBef>
              <a:buSzPct val="116666"/>
              <a:buChar char="●"/>
              <a:tabLst>
                <a:tab pos="349885" algn="l"/>
              </a:tabLst>
            </a:pPr>
            <a:r>
              <a:rPr sz="1200" dirty="0">
                <a:latin typeface="Arial"/>
                <a:cs typeface="Arial"/>
              </a:rPr>
              <a:t>A DBA </a:t>
            </a:r>
            <a:r>
              <a:rPr sz="1200" spc="-5" dirty="0">
                <a:latin typeface="Arial"/>
                <a:cs typeface="Arial"/>
              </a:rPr>
              <a:t>makes sure an organization's database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its </a:t>
            </a:r>
            <a:r>
              <a:rPr sz="1200" spc="-5" dirty="0">
                <a:latin typeface="Arial"/>
                <a:cs typeface="Arial"/>
              </a:rPr>
              <a:t>related applications operate functionally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efficiently.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7304" y="4525162"/>
            <a:ext cx="3313429" cy="27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https://www.myreadingroom.co.in/images/stories/docs/dbms/summary%20of%20dba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27879" y="892175"/>
            <a:ext cx="4404614" cy="315214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800844"/>
            <a:ext cx="74041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%20activities.JPG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9650" y="580415"/>
              <a:ext cx="4161790" cy="39808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0448" y="1722247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61538"/>
            <a:ext cx="3457575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conditions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hold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be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valid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constraints.</a:t>
            </a:r>
            <a:endParaRPr sz="1400">
              <a:latin typeface="Arial"/>
              <a:cs typeface="Arial"/>
            </a:endParaRPr>
          </a:p>
          <a:p>
            <a:pPr marL="349250" marR="10604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These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Integrity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Constraints.</a:t>
            </a:r>
            <a:endParaRPr sz="1400">
              <a:latin typeface="Arial"/>
              <a:cs typeface="Arial"/>
            </a:endParaRPr>
          </a:p>
          <a:p>
            <a:pPr marL="349250" marR="779780" indent="-337185">
              <a:lnSpc>
                <a:spcPct val="1149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integrity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008754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https://www.slideshare.net/kumar_vic/4-the-relational-data-model-and-relational-database-constraints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594944"/>
              <a:ext cx="4184015" cy="407136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0448" y="1583563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613126"/>
            <a:ext cx="3495040" cy="22510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117600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Arial"/>
                <a:cs typeface="Arial"/>
              </a:rPr>
              <a:t>1.</a:t>
            </a:r>
            <a:r>
              <a:rPr sz="1400" spc="-5" dirty="0">
                <a:latin typeface="Arial"/>
                <a:cs typeface="Arial"/>
              </a:rPr>
              <a:t> Key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  <a:p>
            <a:pPr marL="349250" marR="368935" indent="-337185">
              <a:lnSpc>
                <a:spcPts val="196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least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minimal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uniquely.</a:t>
            </a:r>
            <a:endParaRPr sz="1400">
              <a:latin typeface="Arial"/>
              <a:cs typeface="Arial"/>
            </a:endParaRPr>
          </a:p>
          <a:p>
            <a:pPr marL="349250" marR="422909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 minimal subset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3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than 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minimal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subsets,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candidate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165"/>
              </a:spcBef>
            </a:pPr>
            <a:r>
              <a:rPr sz="1400" spc="-5" dirty="0">
                <a:latin typeface="Arial"/>
                <a:cs typeface="Arial"/>
              </a:rPr>
              <a:t>keys.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008754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https://www.slideshare.net/kumar_vic/4-the-relational-data-model-and-relational-database-constraints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1550" y="723900"/>
              <a:ext cx="4199763" cy="34188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0448" y="1722247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8094"/>
            <a:ext cx="3503929" cy="200278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960755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Arial"/>
                <a:cs typeface="Arial"/>
              </a:rPr>
              <a:t>2.</a:t>
            </a:r>
            <a:r>
              <a:rPr sz="1400" spc="-5" dirty="0">
                <a:latin typeface="Arial"/>
                <a:cs typeface="Arial"/>
              </a:rPr>
              <a:t> Domain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constraints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violated </a:t>
            </a:r>
            <a:r>
              <a:rPr sz="1400" dirty="0">
                <a:latin typeface="Arial"/>
                <a:cs typeface="Arial"/>
              </a:rPr>
              <a:t>if </a:t>
            </a:r>
            <a:r>
              <a:rPr sz="1400" spc="-15" dirty="0">
                <a:latin typeface="Arial"/>
                <a:cs typeface="Arial"/>
              </a:rPr>
              <a:t>an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r>
              <a:rPr sz="1400" dirty="0">
                <a:latin typeface="Arial"/>
                <a:cs typeface="Arial"/>
              </a:rPr>
              <a:t> 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appearing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Arial"/>
                <a:cs typeface="Arial"/>
              </a:rPr>
              <a:t>corresponding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appropriate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type.</a:t>
            </a:r>
            <a:endParaRPr sz="1400">
              <a:latin typeface="Arial"/>
              <a:cs typeface="Arial"/>
            </a:endParaRPr>
          </a:p>
          <a:p>
            <a:pPr marL="349250" marR="18034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Domain constraints specify that within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r>
              <a:rPr sz="1400" dirty="0">
                <a:latin typeface="Arial"/>
                <a:cs typeface="Arial"/>
              </a:rPr>
              <a:t> of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22529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https://www.slideshare.net/RohanByanjankar/concept-of-relational-database-and-integrity-constraints-diff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er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3450" y="752475"/>
              <a:ext cx="4279138" cy="34188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0448" y="1583563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613126"/>
            <a:ext cx="3425190" cy="22529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500380">
              <a:lnSpc>
                <a:spcPct val="100000"/>
              </a:lnSpc>
              <a:spcBef>
                <a:spcPts val="360"/>
              </a:spcBef>
            </a:pPr>
            <a:r>
              <a:rPr sz="1400" spc="-10" dirty="0">
                <a:latin typeface="Arial"/>
                <a:cs typeface="Arial"/>
              </a:rPr>
              <a:t>3.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Referential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Integrity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Works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concept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Foreign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Keys.</a:t>
            </a:r>
            <a:endParaRPr sz="1400">
              <a:latin typeface="Arial"/>
              <a:cs typeface="Arial"/>
            </a:endParaRPr>
          </a:p>
          <a:p>
            <a:pPr marL="349250" marR="24892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foreign </a:t>
            </a:r>
            <a:r>
              <a:rPr sz="1400" dirty="0">
                <a:latin typeface="Arial"/>
                <a:cs typeface="Arial"/>
              </a:rPr>
              <a:t>key is a </a:t>
            </a:r>
            <a:r>
              <a:rPr sz="1400" spc="-5" dirty="0">
                <a:latin typeface="Arial"/>
                <a:cs typeface="Arial"/>
              </a:rPr>
              <a:t>key attribute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referred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other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51155" indent="-337820">
              <a:lnSpc>
                <a:spcPct val="100000"/>
              </a:lnSpc>
              <a:spcBef>
                <a:spcPts val="275"/>
              </a:spcBef>
              <a:buChar char="●"/>
              <a:tabLst>
                <a:tab pos="351155" algn="l"/>
                <a:tab pos="351790" algn="l"/>
              </a:tabLst>
            </a:pPr>
            <a:r>
              <a:rPr sz="1400" spc="-5" dirty="0">
                <a:latin typeface="Arial"/>
                <a:cs typeface="Arial"/>
              </a:rPr>
              <a:t>Referential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integrity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constraints.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states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dirty="0">
                <a:latin typeface="Arial"/>
                <a:cs typeface="Arial"/>
              </a:rPr>
              <a:t> if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dirty="0">
                <a:latin typeface="Arial"/>
                <a:cs typeface="Arial"/>
              </a:rPr>
              <a:t>refers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marL="349250" marR="6350">
              <a:lnSpc>
                <a:spcPct val="1159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 must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9540" y="4846565"/>
            <a:ext cx="422529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https://www.slideshare.net/RohanByanjankar/concept-of-relational-database-and-integrity-constraints-diff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er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140" y="777875"/>
              <a:ext cx="4171823" cy="34988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8923" y="1446403"/>
            <a:ext cx="307657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 marL="11430"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Advantages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61538"/>
            <a:ext cx="3560445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 algn="just">
              <a:lnSpc>
                <a:spcPct val="115700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Simplicity: </a:t>
            </a:r>
            <a:r>
              <a:rPr sz="1400" dirty="0">
                <a:latin typeface="Arial"/>
                <a:cs typeface="Arial"/>
              </a:rPr>
              <a:t>Simpler </a:t>
            </a:r>
            <a:r>
              <a:rPr sz="1400" spc="-5" dirty="0">
                <a:latin typeface="Arial"/>
                <a:cs typeface="Arial"/>
              </a:rPr>
              <a:t>than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hierarchical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model.</a:t>
            </a:r>
            <a:endParaRPr sz="1400">
              <a:latin typeface="Arial"/>
              <a:cs typeface="Arial"/>
            </a:endParaRPr>
          </a:p>
          <a:p>
            <a:pPr marL="349250" marR="452120" indent="-337185" algn="just">
              <a:lnSpc>
                <a:spcPct val="115300"/>
              </a:lnSpc>
              <a:spcBef>
                <a:spcPts val="20"/>
              </a:spcBef>
              <a:buChar char="●"/>
              <a:tabLst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Structural Independence: </a:t>
            </a:r>
            <a:r>
              <a:rPr sz="1400" dirty="0">
                <a:latin typeface="Arial"/>
                <a:cs typeface="Arial"/>
              </a:rPr>
              <a:t>Is only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concerned </a:t>
            </a:r>
            <a:r>
              <a:rPr sz="1400" spc="-5" dirty="0">
                <a:latin typeface="Arial"/>
                <a:cs typeface="Arial"/>
              </a:rPr>
              <a:t>with data </a:t>
            </a:r>
            <a:r>
              <a:rPr sz="1400" dirty="0">
                <a:latin typeface="Arial"/>
                <a:cs typeface="Arial"/>
              </a:rPr>
              <a:t>and not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structure.</a:t>
            </a:r>
            <a:endParaRPr sz="1400">
              <a:latin typeface="Arial"/>
              <a:cs typeface="Arial"/>
            </a:endParaRPr>
          </a:p>
          <a:p>
            <a:pPr marL="349250" marR="119380" indent="-337185" algn="just">
              <a:lnSpc>
                <a:spcPct val="115799"/>
              </a:lnSpc>
              <a:spcBef>
                <a:spcPts val="10"/>
              </a:spcBef>
              <a:buChar char="●"/>
              <a:tabLst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Easy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to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use: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easy</a:t>
            </a:r>
            <a:r>
              <a:rPr sz="1400" dirty="0">
                <a:latin typeface="Arial"/>
                <a:cs typeface="Arial"/>
              </a:rPr>
              <a:t> as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consisting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rows and columns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quite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natural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simple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understand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4480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5753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8923" y="1312290"/>
            <a:ext cx="307975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"/>
              <a:cs typeface="Arial"/>
            </a:endParaRPr>
          </a:p>
          <a:p>
            <a:pPr marL="941069" marR="927735" algn="ctr">
              <a:lnSpc>
                <a:spcPct val="1006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140" y="777875"/>
              <a:ext cx="4171823" cy="3498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4812" y="3106521"/>
            <a:ext cx="3517900" cy="150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 algn="just">
              <a:lnSpc>
                <a:spcPct val="115799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Query </a:t>
            </a:r>
            <a:r>
              <a:rPr sz="1400" b="1" spc="-5" dirty="0">
                <a:latin typeface="Arial"/>
                <a:cs typeface="Arial"/>
              </a:rPr>
              <a:t>capability: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makes </a:t>
            </a:r>
            <a:r>
              <a:rPr sz="1400" dirty="0">
                <a:latin typeface="Arial"/>
                <a:cs typeface="Arial"/>
              </a:rPr>
              <a:t>possible </a:t>
            </a:r>
            <a:r>
              <a:rPr sz="1400" spc="-5" dirty="0">
                <a:latin typeface="Arial"/>
                <a:cs typeface="Arial"/>
              </a:rPr>
              <a:t>for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high-level </a:t>
            </a:r>
            <a:r>
              <a:rPr sz="1400" dirty="0">
                <a:latin typeface="Arial"/>
                <a:cs typeface="Arial"/>
              </a:rPr>
              <a:t>query language </a:t>
            </a:r>
            <a:r>
              <a:rPr sz="1400" spc="-5" dirty="0">
                <a:latin typeface="Arial"/>
                <a:cs typeface="Arial"/>
              </a:rPr>
              <a:t>like </a:t>
            </a:r>
            <a:r>
              <a:rPr sz="1400" dirty="0">
                <a:latin typeface="Arial"/>
                <a:cs typeface="Arial"/>
              </a:rPr>
              <a:t>SQL </a:t>
            </a:r>
            <a:r>
              <a:rPr sz="1400" spc="-5" dirty="0">
                <a:latin typeface="Arial"/>
                <a:cs typeface="Arial"/>
              </a:rPr>
              <a:t>to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avoid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complex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navigation.</a:t>
            </a:r>
            <a:endParaRPr sz="1400">
              <a:latin typeface="Arial"/>
              <a:cs typeface="Arial"/>
            </a:endParaRPr>
          </a:p>
          <a:p>
            <a:pPr marL="349250" marR="43180" indent="-337185">
              <a:lnSpc>
                <a:spcPct val="115399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independence: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 can be </a:t>
            </a:r>
            <a:r>
              <a:rPr sz="1400" spc="-5" dirty="0">
                <a:latin typeface="Arial"/>
                <a:cs typeface="Arial"/>
              </a:rPr>
              <a:t>changed without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change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application.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4480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5753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8923" y="1312290"/>
            <a:ext cx="3079750" cy="1121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"/>
              <a:cs typeface="Arial"/>
            </a:endParaRPr>
          </a:p>
          <a:p>
            <a:pPr marL="941069" marR="927735" algn="ctr">
              <a:lnSpc>
                <a:spcPct val="1006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140" y="777875"/>
              <a:ext cx="4171823" cy="34988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4812" y="3354171"/>
            <a:ext cx="349885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dirty="0">
                <a:latin typeface="Arial"/>
                <a:cs typeface="Arial"/>
              </a:rPr>
              <a:t>Scalable: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Regarding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records,</a:t>
            </a:r>
            <a:r>
              <a:rPr sz="1400" dirty="0">
                <a:latin typeface="Arial"/>
                <a:cs typeface="Arial"/>
              </a:rPr>
              <a:t> 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rows, and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fields,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enlarged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enhance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usability.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4480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140" y="777875"/>
              <a:ext cx="4171823" cy="34988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8923" y="1446403"/>
            <a:ext cx="3076575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Arial"/>
              <a:cs typeface="Arial"/>
            </a:endParaRPr>
          </a:p>
          <a:p>
            <a:pPr marL="10795"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Disadvantages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516629" cy="150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61594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Few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databases</a:t>
            </a:r>
            <a:r>
              <a:rPr sz="1400" spc="-10" dirty="0">
                <a:latin typeface="Arial"/>
                <a:cs typeface="Arial"/>
              </a:rPr>
              <a:t> have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limits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field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lengths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can't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exceeded.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sometimes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complex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amount of </a:t>
            </a:r>
            <a:r>
              <a:rPr sz="1400" spc="-5" dirty="0">
                <a:latin typeface="Arial"/>
                <a:cs typeface="Arial"/>
              </a:rPr>
              <a:t>data </a:t>
            </a:r>
            <a:r>
              <a:rPr sz="1400" spc="-10" dirty="0">
                <a:latin typeface="Arial"/>
                <a:cs typeface="Arial"/>
              </a:rPr>
              <a:t>grows, </a:t>
            </a:r>
            <a:r>
              <a:rPr sz="1400" dirty="0">
                <a:latin typeface="Arial"/>
                <a:cs typeface="Arial"/>
              </a:rPr>
              <a:t>and the </a:t>
            </a:r>
            <a:r>
              <a:rPr sz="1400" spc="-5" dirty="0">
                <a:latin typeface="Arial"/>
                <a:cs typeface="Arial"/>
              </a:rPr>
              <a:t>relations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</a:t>
            </a:r>
            <a:r>
              <a:rPr sz="1400" dirty="0">
                <a:latin typeface="Arial"/>
                <a:cs typeface="Arial"/>
              </a:rPr>
              <a:t>pieces of data become </a:t>
            </a:r>
            <a:r>
              <a:rPr sz="1400" spc="-5" dirty="0">
                <a:latin typeface="Arial"/>
                <a:cs typeface="Arial"/>
              </a:rPr>
              <a:t>more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complicated.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4480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323" y="827278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70" dirty="0"/>
              <a:t> </a:t>
            </a:r>
            <a:r>
              <a:rPr spc="-5" dirty="0"/>
              <a:t>Data</a:t>
            </a:r>
            <a:r>
              <a:rPr spc="-70" dirty="0"/>
              <a:t> </a:t>
            </a:r>
            <a:r>
              <a:rPr dirty="0"/>
              <a:t>Structure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3140" y="777875"/>
              <a:ext cx="4171823" cy="34988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91972" y="1309242"/>
            <a:ext cx="307975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Integrity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788670" marR="775970" algn="ctr">
              <a:lnSpc>
                <a:spcPct val="1006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es  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4171"/>
            <a:ext cx="3369310" cy="101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 algn="just">
              <a:lnSpc>
                <a:spcPct val="115900"/>
              </a:lnSpc>
              <a:spcBef>
                <a:spcPts val="10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Complex </a:t>
            </a:r>
            <a:r>
              <a:rPr sz="1400" dirty="0">
                <a:latin typeface="Arial"/>
                <a:cs typeface="Arial"/>
              </a:rPr>
              <a:t>relational database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may </a:t>
            </a:r>
            <a:r>
              <a:rPr sz="1400" dirty="0">
                <a:latin typeface="Arial"/>
                <a:cs typeface="Arial"/>
              </a:rPr>
              <a:t>lead to </a:t>
            </a:r>
            <a:r>
              <a:rPr sz="1400" spc="-5" dirty="0">
                <a:latin typeface="Arial"/>
                <a:cs typeface="Arial"/>
              </a:rPr>
              <a:t>isolated databases where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information cannot be shared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another.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4480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https://www.learncomputerscienceonline.com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4899659" y="2238375"/>
            <a:ext cx="3830954" cy="687070"/>
          </a:xfrm>
          <a:custGeom>
            <a:avLst/>
            <a:gdLst/>
            <a:ahLst/>
            <a:cxnLst/>
            <a:rect l="l" t="t" r="r" b="b"/>
            <a:pathLst>
              <a:path w="3830954" h="687069">
                <a:moveTo>
                  <a:pt x="1915794" y="290194"/>
                </a:moveTo>
                <a:lnTo>
                  <a:pt x="1915794" y="343535"/>
                </a:lnTo>
                <a:lnTo>
                  <a:pt x="3651885" y="343535"/>
                </a:lnTo>
                <a:lnTo>
                  <a:pt x="3651885" y="396875"/>
                </a:lnTo>
              </a:path>
              <a:path w="3830954" h="687069">
                <a:moveTo>
                  <a:pt x="1915794" y="290194"/>
                </a:moveTo>
                <a:lnTo>
                  <a:pt x="1915794" y="343535"/>
                </a:lnTo>
                <a:lnTo>
                  <a:pt x="2783840" y="343535"/>
                </a:lnTo>
                <a:lnTo>
                  <a:pt x="2783840" y="396875"/>
                </a:lnTo>
              </a:path>
              <a:path w="3830954" h="687069">
                <a:moveTo>
                  <a:pt x="1915794" y="290194"/>
                </a:moveTo>
                <a:lnTo>
                  <a:pt x="1915794" y="396875"/>
                </a:lnTo>
              </a:path>
              <a:path w="3830954" h="687069">
                <a:moveTo>
                  <a:pt x="1915160" y="290194"/>
                </a:moveTo>
                <a:lnTo>
                  <a:pt x="1915160" y="343535"/>
                </a:lnTo>
                <a:lnTo>
                  <a:pt x="1047114" y="343535"/>
                </a:lnTo>
                <a:lnTo>
                  <a:pt x="1047114" y="396875"/>
                </a:lnTo>
              </a:path>
              <a:path w="3830954" h="687069">
                <a:moveTo>
                  <a:pt x="1915160" y="290194"/>
                </a:moveTo>
                <a:lnTo>
                  <a:pt x="1915160" y="343535"/>
                </a:lnTo>
                <a:lnTo>
                  <a:pt x="179069" y="343535"/>
                </a:lnTo>
                <a:lnTo>
                  <a:pt x="179069" y="396875"/>
                </a:lnTo>
              </a:path>
              <a:path w="3830954" h="687069">
                <a:moveTo>
                  <a:pt x="2094230" y="0"/>
                </a:moveTo>
                <a:lnTo>
                  <a:pt x="2082164" y="62230"/>
                </a:lnTo>
                <a:lnTo>
                  <a:pt x="2066289" y="118744"/>
                </a:lnTo>
                <a:lnTo>
                  <a:pt x="2047239" y="168275"/>
                </a:lnTo>
                <a:lnTo>
                  <a:pt x="2025014" y="210819"/>
                </a:lnTo>
                <a:lnTo>
                  <a:pt x="2000249" y="244475"/>
                </a:lnTo>
                <a:lnTo>
                  <a:pt x="1945005" y="285114"/>
                </a:lnTo>
                <a:lnTo>
                  <a:pt x="1915160" y="290830"/>
                </a:lnTo>
                <a:lnTo>
                  <a:pt x="1885949" y="285114"/>
                </a:lnTo>
                <a:lnTo>
                  <a:pt x="1830705" y="244475"/>
                </a:lnTo>
                <a:lnTo>
                  <a:pt x="1805939" y="210819"/>
                </a:lnTo>
                <a:lnTo>
                  <a:pt x="1783714" y="168275"/>
                </a:lnTo>
                <a:lnTo>
                  <a:pt x="1764664" y="118744"/>
                </a:lnTo>
                <a:lnTo>
                  <a:pt x="1748789" y="62230"/>
                </a:lnTo>
                <a:lnTo>
                  <a:pt x="1736089" y="0"/>
                </a:lnTo>
              </a:path>
              <a:path w="3830954" h="687069">
                <a:moveTo>
                  <a:pt x="0" y="687069"/>
                </a:moveTo>
                <a:lnTo>
                  <a:pt x="12064" y="624839"/>
                </a:lnTo>
                <a:lnTo>
                  <a:pt x="27939" y="568325"/>
                </a:lnTo>
                <a:lnTo>
                  <a:pt x="47625" y="518794"/>
                </a:lnTo>
                <a:lnTo>
                  <a:pt x="69850" y="476250"/>
                </a:lnTo>
                <a:lnTo>
                  <a:pt x="94614" y="442594"/>
                </a:lnTo>
                <a:lnTo>
                  <a:pt x="149225" y="401955"/>
                </a:lnTo>
                <a:lnTo>
                  <a:pt x="179069" y="396875"/>
                </a:lnTo>
                <a:lnTo>
                  <a:pt x="208914" y="401955"/>
                </a:lnTo>
                <a:lnTo>
                  <a:pt x="263525" y="442594"/>
                </a:lnTo>
                <a:lnTo>
                  <a:pt x="288289" y="476250"/>
                </a:lnTo>
                <a:lnTo>
                  <a:pt x="310514" y="518794"/>
                </a:lnTo>
                <a:lnTo>
                  <a:pt x="329564" y="568325"/>
                </a:lnTo>
                <a:lnTo>
                  <a:pt x="346075" y="624839"/>
                </a:lnTo>
                <a:lnTo>
                  <a:pt x="358139" y="687069"/>
                </a:lnTo>
              </a:path>
              <a:path w="3830954" h="687069">
                <a:moveTo>
                  <a:pt x="868044" y="687069"/>
                </a:moveTo>
                <a:lnTo>
                  <a:pt x="880110" y="624839"/>
                </a:lnTo>
                <a:lnTo>
                  <a:pt x="896619" y="568325"/>
                </a:lnTo>
                <a:lnTo>
                  <a:pt x="915669" y="518794"/>
                </a:lnTo>
                <a:lnTo>
                  <a:pt x="937894" y="476250"/>
                </a:lnTo>
                <a:lnTo>
                  <a:pt x="962660" y="442594"/>
                </a:lnTo>
                <a:lnTo>
                  <a:pt x="1017904" y="401955"/>
                </a:lnTo>
                <a:lnTo>
                  <a:pt x="1047114" y="396875"/>
                </a:lnTo>
                <a:lnTo>
                  <a:pt x="1076960" y="401955"/>
                </a:lnTo>
                <a:lnTo>
                  <a:pt x="1132204" y="442594"/>
                </a:lnTo>
                <a:lnTo>
                  <a:pt x="1156335" y="476250"/>
                </a:lnTo>
                <a:lnTo>
                  <a:pt x="1178560" y="518794"/>
                </a:lnTo>
                <a:lnTo>
                  <a:pt x="1198244" y="568325"/>
                </a:lnTo>
                <a:lnTo>
                  <a:pt x="1214119" y="624839"/>
                </a:lnTo>
                <a:lnTo>
                  <a:pt x="1226185" y="687069"/>
                </a:lnTo>
              </a:path>
              <a:path w="3830954" h="687069">
                <a:moveTo>
                  <a:pt x="1736089" y="687069"/>
                </a:moveTo>
                <a:lnTo>
                  <a:pt x="1748789" y="624839"/>
                </a:lnTo>
                <a:lnTo>
                  <a:pt x="1764664" y="568325"/>
                </a:lnTo>
                <a:lnTo>
                  <a:pt x="1783714" y="518794"/>
                </a:lnTo>
                <a:lnTo>
                  <a:pt x="1805939" y="476250"/>
                </a:lnTo>
                <a:lnTo>
                  <a:pt x="1830705" y="442594"/>
                </a:lnTo>
                <a:lnTo>
                  <a:pt x="1885949" y="401955"/>
                </a:lnTo>
                <a:lnTo>
                  <a:pt x="1915160" y="396875"/>
                </a:lnTo>
                <a:lnTo>
                  <a:pt x="1945005" y="401955"/>
                </a:lnTo>
                <a:lnTo>
                  <a:pt x="2000249" y="442594"/>
                </a:lnTo>
                <a:lnTo>
                  <a:pt x="2025014" y="476250"/>
                </a:lnTo>
                <a:lnTo>
                  <a:pt x="2047239" y="518794"/>
                </a:lnTo>
                <a:lnTo>
                  <a:pt x="2066289" y="568325"/>
                </a:lnTo>
                <a:lnTo>
                  <a:pt x="2082164" y="624839"/>
                </a:lnTo>
                <a:lnTo>
                  <a:pt x="2094230" y="687069"/>
                </a:lnTo>
              </a:path>
              <a:path w="3830954" h="687069">
                <a:moveTo>
                  <a:pt x="2604769" y="687069"/>
                </a:moveTo>
                <a:lnTo>
                  <a:pt x="2616835" y="624839"/>
                </a:lnTo>
                <a:lnTo>
                  <a:pt x="2632710" y="568325"/>
                </a:lnTo>
                <a:lnTo>
                  <a:pt x="2652394" y="518794"/>
                </a:lnTo>
                <a:lnTo>
                  <a:pt x="2673985" y="476250"/>
                </a:lnTo>
                <a:lnTo>
                  <a:pt x="2698749" y="442594"/>
                </a:lnTo>
                <a:lnTo>
                  <a:pt x="2753994" y="401955"/>
                </a:lnTo>
                <a:lnTo>
                  <a:pt x="2783840" y="396875"/>
                </a:lnTo>
                <a:lnTo>
                  <a:pt x="2813049" y="401955"/>
                </a:lnTo>
                <a:lnTo>
                  <a:pt x="2868294" y="442594"/>
                </a:lnTo>
                <a:lnTo>
                  <a:pt x="2893060" y="476250"/>
                </a:lnTo>
                <a:lnTo>
                  <a:pt x="2915285" y="518794"/>
                </a:lnTo>
                <a:lnTo>
                  <a:pt x="2934335" y="568325"/>
                </a:lnTo>
                <a:lnTo>
                  <a:pt x="2950210" y="624839"/>
                </a:lnTo>
                <a:lnTo>
                  <a:pt x="2962910" y="687069"/>
                </a:lnTo>
              </a:path>
              <a:path w="3830954" h="687069">
                <a:moveTo>
                  <a:pt x="3472815" y="687069"/>
                </a:moveTo>
                <a:lnTo>
                  <a:pt x="3484880" y="624839"/>
                </a:lnTo>
                <a:lnTo>
                  <a:pt x="3500755" y="568325"/>
                </a:lnTo>
                <a:lnTo>
                  <a:pt x="3520440" y="518794"/>
                </a:lnTo>
                <a:lnTo>
                  <a:pt x="3542665" y="476250"/>
                </a:lnTo>
                <a:lnTo>
                  <a:pt x="3567430" y="442594"/>
                </a:lnTo>
                <a:lnTo>
                  <a:pt x="3622040" y="401955"/>
                </a:lnTo>
                <a:lnTo>
                  <a:pt x="3651885" y="396875"/>
                </a:lnTo>
                <a:lnTo>
                  <a:pt x="3681730" y="401955"/>
                </a:lnTo>
                <a:lnTo>
                  <a:pt x="3736340" y="442594"/>
                </a:lnTo>
                <a:lnTo>
                  <a:pt x="3761105" y="476250"/>
                </a:lnTo>
                <a:lnTo>
                  <a:pt x="3783330" y="518794"/>
                </a:lnTo>
                <a:lnTo>
                  <a:pt x="3803015" y="568325"/>
                </a:lnTo>
                <a:lnTo>
                  <a:pt x="3818890" y="624839"/>
                </a:lnTo>
                <a:lnTo>
                  <a:pt x="3830955" y="687069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7691" y="2405252"/>
            <a:ext cx="345059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869315" marR="5080" indent="-857250">
              <a:lnSpc>
                <a:spcPts val="2840"/>
              </a:lnSpc>
              <a:spcBef>
                <a:spcPts val="225"/>
              </a:spcBef>
            </a:pPr>
            <a:r>
              <a:rPr sz="2400" spc="-5" dirty="0">
                <a:latin typeface="Arial"/>
                <a:cs typeface="Arial"/>
              </a:rPr>
              <a:t>Keys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and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Relational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Data </a:t>
            </a:r>
            <a:r>
              <a:rPr sz="2400" spc="-6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Manipulation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634733" y="1972182"/>
            <a:ext cx="363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/>
              <a:t>K</a:t>
            </a:r>
            <a:r>
              <a:rPr sz="1200" spc="-5" dirty="0"/>
              <a:t>e</a:t>
            </a:r>
            <a:r>
              <a:rPr sz="1200" spc="-15" dirty="0"/>
              <a:t>y</a:t>
            </a:r>
            <a:r>
              <a:rPr sz="1200" dirty="0"/>
              <a:t>s</a:t>
            </a:r>
            <a:endParaRPr sz="1200"/>
          </a:p>
        </p:txBody>
      </p:sp>
      <p:sp>
        <p:nvSpPr>
          <p:cNvPr id="8" name="object 8"/>
          <p:cNvSpPr txBox="1"/>
          <p:nvPr/>
        </p:nvSpPr>
        <p:spPr>
          <a:xfrm>
            <a:off x="4804028" y="2949320"/>
            <a:ext cx="551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Primary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5757" y="2949320"/>
            <a:ext cx="541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Fo</a:t>
            </a:r>
            <a:r>
              <a:rPr sz="1200" spc="-5" dirty="0">
                <a:latin typeface="Arial"/>
                <a:cs typeface="Arial"/>
              </a:rPr>
              <a:t>rei</a:t>
            </a:r>
            <a:r>
              <a:rPr sz="1200" spc="-15" dirty="0">
                <a:latin typeface="Arial"/>
                <a:cs typeface="Arial"/>
              </a:rPr>
              <a:t>g</a:t>
            </a: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9681" y="2949320"/>
            <a:ext cx="433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Super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23581" y="2949320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Candidate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98942" y="2949320"/>
            <a:ext cx="508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Uni</a:t>
            </a:r>
            <a:r>
              <a:rPr sz="1200" spc="-15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48453" y="4909820"/>
            <a:ext cx="1627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https://www.guru99.com/dbms-keys.htm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8393430" y="3243579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40" h="290829">
                <a:moveTo>
                  <a:pt x="358140" y="0"/>
                </a:moveTo>
                <a:lnTo>
                  <a:pt x="346075" y="62864"/>
                </a:lnTo>
                <a:lnTo>
                  <a:pt x="330200" y="118744"/>
                </a:lnTo>
                <a:lnTo>
                  <a:pt x="310515" y="168275"/>
                </a:lnTo>
                <a:lnTo>
                  <a:pt x="288290" y="210819"/>
                </a:lnTo>
                <a:lnTo>
                  <a:pt x="263525" y="244475"/>
                </a:lnTo>
                <a:lnTo>
                  <a:pt x="208915" y="285114"/>
                </a:lnTo>
                <a:lnTo>
                  <a:pt x="179070" y="290829"/>
                </a:lnTo>
                <a:lnTo>
                  <a:pt x="149225" y="285114"/>
                </a:lnTo>
                <a:lnTo>
                  <a:pt x="94615" y="244475"/>
                </a:lnTo>
                <a:lnTo>
                  <a:pt x="69850" y="210819"/>
                </a:lnTo>
                <a:lnTo>
                  <a:pt x="47625" y="168275"/>
                </a:lnTo>
                <a:lnTo>
                  <a:pt x="27940" y="118744"/>
                </a:lnTo>
                <a:lnTo>
                  <a:pt x="12065" y="62864"/>
                </a:lnTo>
                <a:lnTo>
                  <a:pt x="0" y="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24115" y="3243579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40" h="290829">
                <a:moveTo>
                  <a:pt x="358139" y="0"/>
                </a:moveTo>
                <a:lnTo>
                  <a:pt x="346075" y="62864"/>
                </a:lnTo>
                <a:lnTo>
                  <a:pt x="330200" y="118744"/>
                </a:lnTo>
                <a:lnTo>
                  <a:pt x="310514" y="168275"/>
                </a:lnTo>
                <a:lnTo>
                  <a:pt x="288289" y="210819"/>
                </a:lnTo>
                <a:lnTo>
                  <a:pt x="263525" y="244475"/>
                </a:lnTo>
                <a:lnTo>
                  <a:pt x="208914" y="285114"/>
                </a:lnTo>
                <a:lnTo>
                  <a:pt x="179069" y="290829"/>
                </a:lnTo>
                <a:lnTo>
                  <a:pt x="149225" y="285114"/>
                </a:lnTo>
                <a:lnTo>
                  <a:pt x="94614" y="244475"/>
                </a:lnTo>
                <a:lnTo>
                  <a:pt x="69850" y="210819"/>
                </a:lnTo>
                <a:lnTo>
                  <a:pt x="47625" y="168275"/>
                </a:lnTo>
                <a:lnTo>
                  <a:pt x="27939" y="118744"/>
                </a:lnTo>
                <a:lnTo>
                  <a:pt x="12064" y="62864"/>
                </a:lnTo>
                <a:lnTo>
                  <a:pt x="0" y="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54800" y="3243579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40" h="290829">
                <a:moveTo>
                  <a:pt x="358140" y="0"/>
                </a:moveTo>
                <a:lnTo>
                  <a:pt x="346075" y="62864"/>
                </a:lnTo>
                <a:lnTo>
                  <a:pt x="330200" y="118744"/>
                </a:lnTo>
                <a:lnTo>
                  <a:pt x="310515" y="168275"/>
                </a:lnTo>
                <a:lnTo>
                  <a:pt x="288290" y="210819"/>
                </a:lnTo>
                <a:lnTo>
                  <a:pt x="263525" y="244475"/>
                </a:lnTo>
                <a:lnTo>
                  <a:pt x="208915" y="285114"/>
                </a:lnTo>
                <a:lnTo>
                  <a:pt x="179070" y="290829"/>
                </a:lnTo>
                <a:lnTo>
                  <a:pt x="149225" y="285114"/>
                </a:lnTo>
                <a:lnTo>
                  <a:pt x="94615" y="244475"/>
                </a:lnTo>
                <a:lnTo>
                  <a:pt x="69850" y="210819"/>
                </a:lnTo>
                <a:lnTo>
                  <a:pt x="47625" y="168275"/>
                </a:lnTo>
                <a:lnTo>
                  <a:pt x="27940" y="118744"/>
                </a:lnTo>
                <a:lnTo>
                  <a:pt x="12065" y="62864"/>
                </a:lnTo>
                <a:lnTo>
                  <a:pt x="0" y="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85484" y="3243579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39" h="290829">
                <a:moveTo>
                  <a:pt x="358139" y="0"/>
                </a:moveTo>
                <a:lnTo>
                  <a:pt x="346075" y="62864"/>
                </a:lnTo>
                <a:lnTo>
                  <a:pt x="330200" y="118744"/>
                </a:lnTo>
                <a:lnTo>
                  <a:pt x="310514" y="168275"/>
                </a:lnTo>
                <a:lnTo>
                  <a:pt x="288289" y="210819"/>
                </a:lnTo>
                <a:lnTo>
                  <a:pt x="263525" y="244475"/>
                </a:lnTo>
                <a:lnTo>
                  <a:pt x="208914" y="285114"/>
                </a:lnTo>
                <a:lnTo>
                  <a:pt x="179069" y="290829"/>
                </a:lnTo>
                <a:lnTo>
                  <a:pt x="149225" y="285114"/>
                </a:lnTo>
                <a:lnTo>
                  <a:pt x="94614" y="244475"/>
                </a:lnTo>
                <a:lnTo>
                  <a:pt x="69850" y="210819"/>
                </a:lnTo>
                <a:lnTo>
                  <a:pt x="47625" y="168275"/>
                </a:lnTo>
                <a:lnTo>
                  <a:pt x="27939" y="118744"/>
                </a:lnTo>
                <a:lnTo>
                  <a:pt x="12064" y="62864"/>
                </a:lnTo>
                <a:lnTo>
                  <a:pt x="0" y="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14900" y="3243579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39" h="290829">
                <a:moveTo>
                  <a:pt x="358139" y="0"/>
                </a:moveTo>
                <a:lnTo>
                  <a:pt x="346075" y="62864"/>
                </a:lnTo>
                <a:lnTo>
                  <a:pt x="330200" y="118744"/>
                </a:lnTo>
                <a:lnTo>
                  <a:pt x="310514" y="168275"/>
                </a:lnTo>
                <a:lnTo>
                  <a:pt x="288289" y="210819"/>
                </a:lnTo>
                <a:lnTo>
                  <a:pt x="263525" y="244475"/>
                </a:lnTo>
                <a:lnTo>
                  <a:pt x="208914" y="285114"/>
                </a:lnTo>
                <a:lnTo>
                  <a:pt x="179070" y="290829"/>
                </a:lnTo>
                <a:lnTo>
                  <a:pt x="149225" y="285114"/>
                </a:lnTo>
                <a:lnTo>
                  <a:pt x="94614" y="244475"/>
                </a:lnTo>
                <a:lnTo>
                  <a:pt x="69850" y="210819"/>
                </a:lnTo>
                <a:lnTo>
                  <a:pt x="47625" y="168275"/>
                </a:lnTo>
                <a:lnTo>
                  <a:pt x="27939" y="118744"/>
                </a:lnTo>
                <a:lnTo>
                  <a:pt x="12064" y="62864"/>
                </a:lnTo>
                <a:lnTo>
                  <a:pt x="0" y="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54800" y="1640204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40" h="290830">
                <a:moveTo>
                  <a:pt x="0" y="290830"/>
                </a:moveTo>
                <a:lnTo>
                  <a:pt x="12065" y="227965"/>
                </a:lnTo>
                <a:lnTo>
                  <a:pt x="27940" y="171450"/>
                </a:lnTo>
                <a:lnTo>
                  <a:pt x="47625" y="121920"/>
                </a:lnTo>
                <a:lnTo>
                  <a:pt x="69850" y="80010"/>
                </a:lnTo>
                <a:lnTo>
                  <a:pt x="94615" y="45720"/>
                </a:lnTo>
                <a:lnTo>
                  <a:pt x="149225" y="5080"/>
                </a:lnTo>
                <a:lnTo>
                  <a:pt x="179070" y="0"/>
                </a:lnTo>
                <a:lnTo>
                  <a:pt x="208915" y="5080"/>
                </a:lnTo>
                <a:lnTo>
                  <a:pt x="263525" y="45720"/>
                </a:lnTo>
                <a:lnTo>
                  <a:pt x="288290" y="80010"/>
                </a:lnTo>
                <a:lnTo>
                  <a:pt x="310515" y="121920"/>
                </a:lnTo>
                <a:lnTo>
                  <a:pt x="330200" y="171450"/>
                </a:lnTo>
                <a:lnTo>
                  <a:pt x="346075" y="227965"/>
                </a:lnTo>
                <a:lnTo>
                  <a:pt x="358140" y="290830"/>
                </a:lnTo>
              </a:path>
            </a:pathLst>
          </a:custGeom>
          <a:ln w="25399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9108" y="202715"/>
            <a:ext cx="760778" cy="2384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063" y="504190"/>
            <a:ext cx="412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-4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dirty="0"/>
              <a:t>section,</a:t>
            </a:r>
            <a:r>
              <a:rPr spc="-30" dirty="0"/>
              <a:t> </a:t>
            </a:r>
            <a:r>
              <a:rPr spc="-5" dirty="0"/>
              <a:t>we</a:t>
            </a:r>
            <a:r>
              <a:rPr spc="-25" dirty="0"/>
              <a:t> </a:t>
            </a:r>
            <a:r>
              <a:rPr spc="-5" dirty="0"/>
              <a:t>will</a:t>
            </a:r>
            <a:r>
              <a:rPr spc="-20" dirty="0"/>
              <a:t> </a:t>
            </a:r>
            <a:r>
              <a:rPr spc="-5" dirty="0"/>
              <a:t>discuss: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340" y="1197229"/>
            <a:ext cx="7529195" cy="3796029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Purpose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abstraction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Users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Independence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(Logical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Physical)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Instance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Schemes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2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Three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layered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Architecture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Different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Levels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Abstraction.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Modeling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E-R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Modeling</a:t>
            </a:r>
            <a:endParaRPr sz="1800">
              <a:latin typeface="Arial"/>
              <a:cs typeface="Arial"/>
            </a:endParaRPr>
          </a:p>
          <a:p>
            <a:pPr marL="378460" marR="5080" indent="-365760">
              <a:lnSpc>
                <a:spcPct val="114599"/>
              </a:lnSpc>
              <a:spcBef>
                <a:spcPts val="2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Model: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Object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Record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based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–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Object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oriented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Entity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29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Entity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sets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relationships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4008" y="827278"/>
            <a:ext cx="26765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05" dirty="0"/>
              <a:t> </a:t>
            </a:r>
            <a:r>
              <a:rPr spc="-5" dirty="0"/>
              <a:t>Independence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95731" y="1722247"/>
            <a:ext cx="3807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Conceptual/Logical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Schema?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76" y="2059050"/>
            <a:ext cx="3554729" cy="212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marR="5080" indent="-320675" algn="just">
              <a:lnSpc>
                <a:spcPct val="115100"/>
              </a:lnSpc>
              <a:spcBef>
                <a:spcPts val="95"/>
              </a:spcBef>
              <a:buChar char="●"/>
              <a:tabLst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A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conceptual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schema</a:t>
            </a:r>
            <a:r>
              <a:rPr sz="1200" b="1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high-level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description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informational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needs</a:t>
            </a:r>
            <a:r>
              <a:rPr sz="1200" spc="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underlying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design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  <a:p>
            <a:pPr marL="332740" marR="10795" indent="-320675" algn="just">
              <a:lnSpc>
                <a:spcPct val="114999"/>
              </a:lnSpc>
              <a:buChar char="●"/>
              <a:tabLst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It </a:t>
            </a:r>
            <a:r>
              <a:rPr sz="1200" spc="-5" dirty="0">
                <a:latin typeface="Arial"/>
                <a:cs typeface="Arial"/>
              </a:rPr>
              <a:t>typically includes only </a:t>
            </a:r>
            <a:r>
              <a:rPr sz="1200" dirty="0">
                <a:latin typeface="Arial"/>
                <a:cs typeface="Arial"/>
              </a:rPr>
              <a:t>the main </a:t>
            </a:r>
            <a:r>
              <a:rPr sz="1200" spc="-5" dirty="0">
                <a:latin typeface="Arial"/>
                <a:cs typeface="Arial"/>
              </a:rPr>
              <a:t>concepts and </a:t>
            </a:r>
            <a:r>
              <a:rPr sz="1200" dirty="0">
                <a:latin typeface="Arial"/>
                <a:cs typeface="Arial"/>
              </a:rPr>
              <a:t> 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main</a:t>
            </a:r>
            <a:r>
              <a:rPr sz="1200" spc="-5" dirty="0">
                <a:latin typeface="Arial"/>
                <a:cs typeface="Arial"/>
              </a:rPr>
              <a:t> relationships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among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them.</a:t>
            </a:r>
            <a:endParaRPr sz="1200">
              <a:latin typeface="Arial"/>
              <a:cs typeface="Arial"/>
            </a:endParaRPr>
          </a:p>
          <a:p>
            <a:pPr marL="332740" marR="6985" indent="-320675" algn="just">
              <a:lnSpc>
                <a:spcPct val="114999"/>
              </a:lnSpc>
              <a:buChar char="●"/>
              <a:tabLst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Typically</a:t>
            </a:r>
            <a:r>
              <a:rPr sz="1200" dirty="0">
                <a:latin typeface="Arial"/>
                <a:cs typeface="Arial"/>
              </a:rPr>
              <a:t> this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first-cut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model,</a:t>
            </a:r>
            <a:r>
              <a:rPr sz="1200" spc="3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insufficient</a:t>
            </a:r>
            <a:r>
              <a:rPr sz="1200" spc="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detail</a:t>
            </a:r>
            <a:r>
              <a:rPr sz="1200" spc="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to</a:t>
            </a:r>
            <a:r>
              <a:rPr sz="1200" spc="2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build</a:t>
            </a:r>
            <a:r>
              <a:rPr sz="1200" spc="2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</a:t>
            </a:r>
            <a:r>
              <a:rPr sz="1200" spc="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actual</a:t>
            </a:r>
            <a:r>
              <a:rPr sz="1200" spc="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  <a:p>
            <a:pPr marL="332740" marR="8890" algn="just">
              <a:lnSpc>
                <a:spcPct val="114999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This </a:t>
            </a:r>
            <a:r>
              <a:rPr sz="1200" spc="-5" dirty="0">
                <a:latin typeface="Arial"/>
                <a:cs typeface="Arial"/>
              </a:rPr>
              <a:t>level describes the structure of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whole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 group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users.</a:t>
            </a:r>
            <a:endParaRPr sz="1200">
              <a:latin typeface="Arial"/>
              <a:cs typeface="Arial"/>
            </a:endParaRPr>
          </a:p>
          <a:p>
            <a:pPr marL="332740" indent="-320675" algn="just">
              <a:lnSpc>
                <a:spcPct val="100000"/>
              </a:lnSpc>
              <a:spcBef>
                <a:spcPts val="215"/>
              </a:spcBef>
              <a:buChar char="●"/>
              <a:tabLst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3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conceptual</a:t>
            </a:r>
            <a:r>
              <a:rPr sz="1200" spc="3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4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39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also</a:t>
            </a:r>
            <a:r>
              <a:rPr sz="1200" spc="509" dirty="0">
                <a:latin typeface="Arial"/>
                <a:cs typeface="Arial"/>
              </a:rPr>
              <a:t>  </a:t>
            </a:r>
            <a:r>
              <a:rPr sz="1200" spc="-5" dirty="0">
                <a:latin typeface="Arial"/>
                <a:cs typeface="Arial"/>
              </a:rPr>
              <a:t>known</a:t>
            </a:r>
            <a:r>
              <a:rPr sz="1200" spc="509" dirty="0">
                <a:latin typeface="Arial"/>
                <a:cs typeface="Arial"/>
              </a:rPr>
              <a:t> </a:t>
            </a:r>
            <a:r>
              <a:rPr sz="1200" spc="5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1920" y="4162755"/>
            <a:ext cx="3235325" cy="867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51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data model that </a:t>
            </a:r>
            <a:r>
              <a:rPr sz="1200" spc="-10" dirty="0">
                <a:latin typeface="Arial"/>
                <a:cs typeface="Arial"/>
              </a:rPr>
              <a:t>can</a:t>
            </a:r>
            <a:r>
              <a:rPr sz="1200" spc="3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be</a:t>
            </a:r>
            <a:r>
              <a:rPr sz="1200" spc="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used to </a:t>
            </a:r>
            <a:r>
              <a:rPr sz="1200" spc="-15" dirty="0">
                <a:latin typeface="Arial"/>
                <a:cs typeface="Arial"/>
              </a:rPr>
              <a:t>describe 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conceptual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schema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when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implemented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It</a:t>
            </a:r>
            <a:r>
              <a:rPr sz="1200" dirty="0">
                <a:latin typeface="Arial"/>
                <a:cs typeface="Arial"/>
              </a:rPr>
              <a:t> hides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internal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details</a:t>
            </a:r>
            <a:r>
              <a:rPr sz="1200" spc="2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2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physical</a:t>
            </a:r>
            <a:r>
              <a:rPr sz="1200" spc="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storage</a:t>
            </a:r>
            <a:r>
              <a:rPr sz="1200" spc="2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229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targets</a:t>
            </a:r>
            <a:r>
              <a:rPr sz="1200" spc="225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8121" y="4528210"/>
            <a:ext cx="3669029" cy="5194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https://lh5.googleusercontent.com/proxy/z36HD9v_To7vjP1x-I-T9x_tjYK9xhqE-tlNenp55ykn5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4dGzLSCdsCPAvkis_h8njDRFqcnFw3GZpS9QbQU91qRCbA--A87zcVaK-8tZljQrlfTeIY1rcfse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9qEvlMu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4079" y="640080"/>
            <a:ext cx="4195064" cy="347408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68044" y="5019547"/>
            <a:ext cx="454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Arial"/>
                <a:cs typeface="Arial"/>
              </a:rPr>
              <a:t>describing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entities,</a:t>
            </a:r>
            <a:r>
              <a:rPr sz="1200" spc="16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datatype,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-110" dirty="0">
                <a:latin typeface="Arial"/>
                <a:cs typeface="Arial"/>
              </a:rPr>
              <a:t>relationsh</a:t>
            </a:r>
            <a:r>
              <a:rPr sz="1200" spc="-165" baseline="27777" dirty="0">
                <a:latin typeface="Arial"/>
                <a:cs typeface="Arial"/>
              </a:rPr>
              <a:t>©</a:t>
            </a:r>
            <a:r>
              <a:rPr sz="1200" spc="-110" dirty="0">
                <a:latin typeface="Arial"/>
                <a:cs typeface="Arial"/>
              </a:rPr>
              <a:t>ip</a:t>
            </a:r>
            <a:r>
              <a:rPr sz="1200" spc="-165" baseline="27777" dirty="0">
                <a:latin typeface="Arial"/>
                <a:cs typeface="Arial"/>
              </a:rPr>
              <a:t>Ed</a:t>
            </a:r>
            <a:r>
              <a:rPr sz="1200" spc="-110" dirty="0">
                <a:latin typeface="Arial"/>
                <a:cs typeface="Arial"/>
              </a:rPr>
              <a:t>s</a:t>
            </a:r>
            <a:r>
              <a:rPr sz="1200" spc="-165" baseline="27777" dirty="0">
                <a:latin typeface="Arial"/>
                <a:cs typeface="Arial"/>
              </a:rPr>
              <a:t>un</a:t>
            </a:r>
            <a:r>
              <a:rPr sz="1200" spc="-110" dirty="0">
                <a:latin typeface="Arial"/>
                <a:cs typeface="Arial"/>
              </a:rPr>
              <a:t>a</a:t>
            </a:r>
            <a:r>
              <a:rPr sz="1200" spc="-165" baseline="27777" dirty="0">
                <a:latin typeface="Arial"/>
                <a:cs typeface="Arial"/>
              </a:rPr>
              <a:t>et</a:t>
            </a:r>
            <a:r>
              <a:rPr sz="1200" spc="-110" dirty="0">
                <a:latin typeface="Arial"/>
                <a:cs typeface="Arial"/>
              </a:rPr>
              <a:t>n</a:t>
            </a:r>
            <a:r>
              <a:rPr sz="1200" spc="-165" baseline="27777" dirty="0">
                <a:latin typeface="Arial"/>
                <a:cs typeface="Arial"/>
              </a:rPr>
              <a:t>F</a:t>
            </a:r>
            <a:r>
              <a:rPr sz="1200" spc="-110" dirty="0">
                <a:latin typeface="Arial"/>
                <a:cs typeface="Arial"/>
              </a:rPr>
              <a:t>d</a:t>
            </a:r>
            <a:r>
              <a:rPr sz="1200" spc="-165" baseline="27777" dirty="0">
                <a:latin typeface="Arial"/>
                <a:cs typeface="Arial"/>
              </a:rPr>
              <a:t>oundation.</a:t>
            </a:r>
            <a:r>
              <a:rPr sz="1200" spc="-67" baseline="27777" dirty="0">
                <a:latin typeface="Arial"/>
                <a:cs typeface="Arial"/>
              </a:rPr>
              <a:t> </a:t>
            </a:r>
            <a:r>
              <a:rPr sz="1200" spc="-7" baseline="27777" dirty="0">
                <a:latin typeface="Arial"/>
                <a:cs typeface="Arial"/>
              </a:rPr>
              <a:t>All</a:t>
            </a:r>
            <a:r>
              <a:rPr sz="1200" baseline="27777" dirty="0">
                <a:latin typeface="Arial"/>
                <a:cs typeface="Arial"/>
              </a:rPr>
              <a:t> </a:t>
            </a:r>
            <a:r>
              <a:rPr sz="1200" spc="-7" baseline="27777" dirty="0">
                <a:latin typeface="Arial"/>
                <a:cs typeface="Arial"/>
              </a:rPr>
              <a:t>rights</a:t>
            </a:r>
            <a:r>
              <a:rPr sz="1200" spc="15" baseline="27777" dirty="0">
                <a:latin typeface="Arial"/>
                <a:cs typeface="Arial"/>
              </a:rPr>
              <a:t> </a:t>
            </a:r>
            <a:r>
              <a:rPr sz="1200" spc="-7" baseline="27777" dirty="0">
                <a:latin typeface="Arial"/>
                <a:cs typeface="Arial"/>
              </a:rPr>
              <a:t>reserved.</a:t>
            </a:r>
            <a:endParaRPr sz="1200" baseline="2777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899659" y="2194560"/>
              <a:ext cx="3830954" cy="1266190"/>
            </a:xfrm>
            <a:custGeom>
              <a:avLst/>
              <a:gdLst/>
              <a:ahLst/>
              <a:cxnLst/>
              <a:rect l="l" t="t" r="r" b="b"/>
              <a:pathLst>
                <a:path w="3830954" h="1266189">
                  <a:moveTo>
                    <a:pt x="1915794" y="290829"/>
                  </a:moveTo>
                  <a:lnTo>
                    <a:pt x="1915794" y="344169"/>
                  </a:lnTo>
                  <a:lnTo>
                    <a:pt x="3651885" y="344169"/>
                  </a:lnTo>
                  <a:lnTo>
                    <a:pt x="3651885" y="396875"/>
                  </a:lnTo>
                </a:path>
                <a:path w="3830954" h="1266189">
                  <a:moveTo>
                    <a:pt x="1915794" y="290829"/>
                  </a:moveTo>
                  <a:lnTo>
                    <a:pt x="1915794" y="344169"/>
                  </a:lnTo>
                  <a:lnTo>
                    <a:pt x="2783840" y="344169"/>
                  </a:lnTo>
                  <a:lnTo>
                    <a:pt x="2783840" y="396875"/>
                  </a:lnTo>
                </a:path>
                <a:path w="3830954" h="1266189">
                  <a:moveTo>
                    <a:pt x="1915794" y="290829"/>
                  </a:moveTo>
                  <a:lnTo>
                    <a:pt x="1915794" y="396875"/>
                  </a:lnTo>
                </a:path>
                <a:path w="3830954" h="1266189">
                  <a:moveTo>
                    <a:pt x="1915160" y="290829"/>
                  </a:moveTo>
                  <a:lnTo>
                    <a:pt x="1915160" y="344169"/>
                  </a:lnTo>
                  <a:lnTo>
                    <a:pt x="1047114" y="344169"/>
                  </a:lnTo>
                  <a:lnTo>
                    <a:pt x="1047114" y="396875"/>
                  </a:lnTo>
                </a:path>
                <a:path w="3830954" h="1266189">
                  <a:moveTo>
                    <a:pt x="1915160" y="290829"/>
                  </a:moveTo>
                  <a:lnTo>
                    <a:pt x="1915160" y="344169"/>
                  </a:lnTo>
                  <a:lnTo>
                    <a:pt x="179069" y="344169"/>
                  </a:lnTo>
                  <a:lnTo>
                    <a:pt x="179069" y="396875"/>
                  </a:lnTo>
                </a:path>
                <a:path w="3830954" h="1266189">
                  <a:moveTo>
                    <a:pt x="2094230" y="0"/>
                  </a:moveTo>
                  <a:lnTo>
                    <a:pt x="2082164" y="62864"/>
                  </a:lnTo>
                  <a:lnTo>
                    <a:pt x="2066289" y="119379"/>
                  </a:lnTo>
                  <a:lnTo>
                    <a:pt x="2047239" y="168909"/>
                  </a:lnTo>
                  <a:lnTo>
                    <a:pt x="2025014" y="210819"/>
                  </a:lnTo>
                  <a:lnTo>
                    <a:pt x="2000249" y="245109"/>
                  </a:lnTo>
                  <a:lnTo>
                    <a:pt x="1945005" y="285750"/>
                  </a:lnTo>
                  <a:lnTo>
                    <a:pt x="1915160" y="290829"/>
                  </a:lnTo>
                  <a:lnTo>
                    <a:pt x="1885949" y="285750"/>
                  </a:lnTo>
                  <a:lnTo>
                    <a:pt x="1830705" y="245109"/>
                  </a:lnTo>
                  <a:lnTo>
                    <a:pt x="1805939" y="210819"/>
                  </a:lnTo>
                  <a:lnTo>
                    <a:pt x="1783714" y="168909"/>
                  </a:lnTo>
                  <a:lnTo>
                    <a:pt x="1764664" y="119379"/>
                  </a:lnTo>
                  <a:lnTo>
                    <a:pt x="1748789" y="62864"/>
                  </a:lnTo>
                  <a:lnTo>
                    <a:pt x="1736089" y="0"/>
                  </a:lnTo>
                </a:path>
                <a:path w="3830954" h="1266189">
                  <a:moveTo>
                    <a:pt x="0" y="687704"/>
                  </a:moveTo>
                  <a:lnTo>
                    <a:pt x="12064" y="624839"/>
                  </a:lnTo>
                  <a:lnTo>
                    <a:pt x="27939" y="568325"/>
                  </a:lnTo>
                  <a:lnTo>
                    <a:pt x="47625" y="518794"/>
                  </a:lnTo>
                  <a:lnTo>
                    <a:pt x="69850" y="476884"/>
                  </a:lnTo>
                  <a:lnTo>
                    <a:pt x="94614" y="442594"/>
                  </a:lnTo>
                  <a:lnTo>
                    <a:pt x="149225" y="401954"/>
                  </a:lnTo>
                  <a:lnTo>
                    <a:pt x="179069" y="396875"/>
                  </a:lnTo>
                  <a:lnTo>
                    <a:pt x="208914" y="401954"/>
                  </a:lnTo>
                  <a:lnTo>
                    <a:pt x="263525" y="442594"/>
                  </a:lnTo>
                  <a:lnTo>
                    <a:pt x="288289" y="476884"/>
                  </a:lnTo>
                  <a:lnTo>
                    <a:pt x="310514" y="518794"/>
                  </a:lnTo>
                  <a:lnTo>
                    <a:pt x="329564" y="568325"/>
                  </a:lnTo>
                  <a:lnTo>
                    <a:pt x="346075" y="624839"/>
                  </a:lnTo>
                  <a:lnTo>
                    <a:pt x="358139" y="687704"/>
                  </a:lnTo>
                </a:path>
                <a:path w="3830954" h="1266189">
                  <a:moveTo>
                    <a:pt x="868044" y="687704"/>
                  </a:moveTo>
                  <a:lnTo>
                    <a:pt x="880110" y="624839"/>
                  </a:lnTo>
                  <a:lnTo>
                    <a:pt x="896619" y="568325"/>
                  </a:lnTo>
                  <a:lnTo>
                    <a:pt x="915669" y="518794"/>
                  </a:lnTo>
                  <a:lnTo>
                    <a:pt x="937894" y="476884"/>
                  </a:lnTo>
                  <a:lnTo>
                    <a:pt x="962660" y="442594"/>
                  </a:lnTo>
                  <a:lnTo>
                    <a:pt x="1017904" y="401954"/>
                  </a:lnTo>
                  <a:lnTo>
                    <a:pt x="1047114" y="396875"/>
                  </a:lnTo>
                  <a:lnTo>
                    <a:pt x="1076960" y="401954"/>
                  </a:lnTo>
                  <a:lnTo>
                    <a:pt x="1132204" y="442594"/>
                  </a:lnTo>
                  <a:lnTo>
                    <a:pt x="1156335" y="476884"/>
                  </a:lnTo>
                  <a:lnTo>
                    <a:pt x="1178560" y="518794"/>
                  </a:lnTo>
                  <a:lnTo>
                    <a:pt x="1198244" y="568325"/>
                  </a:lnTo>
                  <a:lnTo>
                    <a:pt x="1214119" y="624839"/>
                  </a:lnTo>
                  <a:lnTo>
                    <a:pt x="1226185" y="687704"/>
                  </a:lnTo>
                </a:path>
                <a:path w="3830954" h="1266189">
                  <a:moveTo>
                    <a:pt x="1736089" y="687704"/>
                  </a:moveTo>
                  <a:lnTo>
                    <a:pt x="1748789" y="624839"/>
                  </a:lnTo>
                  <a:lnTo>
                    <a:pt x="1764664" y="568325"/>
                  </a:lnTo>
                  <a:lnTo>
                    <a:pt x="1783714" y="518794"/>
                  </a:lnTo>
                  <a:lnTo>
                    <a:pt x="1805939" y="476884"/>
                  </a:lnTo>
                  <a:lnTo>
                    <a:pt x="1830705" y="442594"/>
                  </a:lnTo>
                  <a:lnTo>
                    <a:pt x="1885949" y="401954"/>
                  </a:lnTo>
                  <a:lnTo>
                    <a:pt x="1915160" y="396875"/>
                  </a:lnTo>
                  <a:lnTo>
                    <a:pt x="1945005" y="401954"/>
                  </a:lnTo>
                  <a:lnTo>
                    <a:pt x="2000249" y="442594"/>
                  </a:lnTo>
                  <a:lnTo>
                    <a:pt x="2025014" y="476884"/>
                  </a:lnTo>
                  <a:lnTo>
                    <a:pt x="2047239" y="518794"/>
                  </a:lnTo>
                  <a:lnTo>
                    <a:pt x="2066289" y="568325"/>
                  </a:lnTo>
                  <a:lnTo>
                    <a:pt x="2082164" y="624839"/>
                  </a:lnTo>
                  <a:lnTo>
                    <a:pt x="2094230" y="687704"/>
                  </a:lnTo>
                </a:path>
                <a:path w="3830954" h="1266189">
                  <a:moveTo>
                    <a:pt x="2604769" y="687704"/>
                  </a:moveTo>
                  <a:lnTo>
                    <a:pt x="2616835" y="624839"/>
                  </a:lnTo>
                  <a:lnTo>
                    <a:pt x="2632710" y="568325"/>
                  </a:lnTo>
                  <a:lnTo>
                    <a:pt x="2652394" y="518794"/>
                  </a:lnTo>
                  <a:lnTo>
                    <a:pt x="2673985" y="476884"/>
                  </a:lnTo>
                  <a:lnTo>
                    <a:pt x="2698749" y="442594"/>
                  </a:lnTo>
                  <a:lnTo>
                    <a:pt x="2753994" y="401954"/>
                  </a:lnTo>
                  <a:lnTo>
                    <a:pt x="2783840" y="396875"/>
                  </a:lnTo>
                  <a:lnTo>
                    <a:pt x="2813049" y="401954"/>
                  </a:lnTo>
                  <a:lnTo>
                    <a:pt x="2868294" y="442594"/>
                  </a:lnTo>
                  <a:lnTo>
                    <a:pt x="2893060" y="476884"/>
                  </a:lnTo>
                  <a:lnTo>
                    <a:pt x="2915285" y="518794"/>
                  </a:lnTo>
                  <a:lnTo>
                    <a:pt x="2934335" y="568325"/>
                  </a:lnTo>
                  <a:lnTo>
                    <a:pt x="2950210" y="624839"/>
                  </a:lnTo>
                  <a:lnTo>
                    <a:pt x="2962910" y="687704"/>
                  </a:lnTo>
                </a:path>
                <a:path w="3830954" h="1266189">
                  <a:moveTo>
                    <a:pt x="3472815" y="687704"/>
                  </a:moveTo>
                  <a:lnTo>
                    <a:pt x="3484880" y="624839"/>
                  </a:lnTo>
                  <a:lnTo>
                    <a:pt x="3500755" y="568325"/>
                  </a:lnTo>
                  <a:lnTo>
                    <a:pt x="3520440" y="518794"/>
                  </a:lnTo>
                  <a:lnTo>
                    <a:pt x="3542665" y="476884"/>
                  </a:lnTo>
                  <a:lnTo>
                    <a:pt x="3567430" y="442594"/>
                  </a:lnTo>
                  <a:lnTo>
                    <a:pt x="3622040" y="401954"/>
                  </a:lnTo>
                  <a:lnTo>
                    <a:pt x="3651885" y="396875"/>
                  </a:lnTo>
                  <a:lnTo>
                    <a:pt x="3681730" y="401954"/>
                  </a:lnTo>
                  <a:lnTo>
                    <a:pt x="3736340" y="442594"/>
                  </a:lnTo>
                  <a:lnTo>
                    <a:pt x="3761105" y="476884"/>
                  </a:lnTo>
                  <a:lnTo>
                    <a:pt x="3783330" y="518794"/>
                  </a:lnTo>
                  <a:lnTo>
                    <a:pt x="3803015" y="568325"/>
                  </a:lnTo>
                  <a:lnTo>
                    <a:pt x="3818890" y="624839"/>
                  </a:lnTo>
                  <a:lnTo>
                    <a:pt x="3830955" y="687704"/>
                  </a:lnTo>
                </a:path>
                <a:path w="3830954" h="1266189">
                  <a:moveTo>
                    <a:pt x="358139" y="975359"/>
                  </a:moveTo>
                  <a:lnTo>
                    <a:pt x="346075" y="1038225"/>
                  </a:lnTo>
                  <a:lnTo>
                    <a:pt x="329564" y="1094739"/>
                  </a:lnTo>
                  <a:lnTo>
                    <a:pt x="310514" y="1144270"/>
                  </a:lnTo>
                  <a:lnTo>
                    <a:pt x="288289" y="1186179"/>
                  </a:lnTo>
                  <a:lnTo>
                    <a:pt x="263525" y="1220470"/>
                  </a:lnTo>
                  <a:lnTo>
                    <a:pt x="208914" y="1261109"/>
                  </a:lnTo>
                  <a:lnTo>
                    <a:pt x="179069" y="1266189"/>
                  </a:lnTo>
                  <a:lnTo>
                    <a:pt x="149225" y="1261109"/>
                  </a:lnTo>
                  <a:lnTo>
                    <a:pt x="94614" y="1220470"/>
                  </a:lnTo>
                  <a:lnTo>
                    <a:pt x="69850" y="1186179"/>
                  </a:lnTo>
                  <a:lnTo>
                    <a:pt x="47625" y="1144270"/>
                  </a:lnTo>
                  <a:lnTo>
                    <a:pt x="27939" y="1094739"/>
                  </a:lnTo>
                  <a:lnTo>
                    <a:pt x="12064" y="1038225"/>
                  </a:lnTo>
                  <a:lnTo>
                    <a:pt x="0" y="975359"/>
                  </a:lnTo>
                </a:path>
                <a:path w="3830954" h="1266189">
                  <a:moveTo>
                    <a:pt x="1226185" y="975359"/>
                  </a:moveTo>
                  <a:lnTo>
                    <a:pt x="1214119" y="1038225"/>
                  </a:lnTo>
                  <a:lnTo>
                    <a:pt x="1198244" y="1094739"/>
                  </a:lnTo>
                  <a:lnTo>
                    <a:pt x="1178560" y="1144270"/>
                  </a:lnTo>
                  <a:lnTo>
                    <a:pt x="1156335" y="1186179"/>
                  </a:lnTo>
                  <a:lnTo>
                    <a:pt x="1132204" y="1220470"/>
                  </a:lnTo>
                  <a:lnTo>
                    <a:pt x="1076960" y="1261109"/>
                  </a:lnTo>
                  <a:lnTo>
                    <a:pt x="1047114" y="1266189"/>
                  </a:lnTo>
                  <a:lnTo>
                    <a:pt x="1017904" y="1261109"/>
                  </a:lnTo>
                  <a:lnTo>
                    <a:pt x="962660" y="1220470"/>
                  </a:lnTo>
                  <a:lnTo>
                    <a:pt x="937894" y="1186179"/>
                  </a:lnTo>
                  <a:lnTo>
                    <a:pt x="915669" y="1144270"/>
                  </a:lnTo>
                  <a:lnTo>
                    <a:pt x="896619" y="1094739"/>
                  </a:lnTo>
                  <a:lnTo>
                    <a:pt x="880110" y="1038225"/>
                  </a:lnTo>
                  <a:lnTo>
                    <a:pt x="868044" y="975359"/>
                  </a:lnTo>
                </a:path>
                <a:path w="3830954" h="1266189">
                  <a:moveTo>
                    <a:pt x="2094230" y="975359"/>
                  </a:moveTo>
                  <a:lnTo>
                    <a:pt x="2082164" y="1038225"/>
                  </a:lnTo>
                  <a:lnTo>
                    <a:pt x="2066289" y="1094739"/>
                  </a:lnTo>
                  <a:lnTo>
                    <a:pt x="2047239" y="1144270"/>
                  </a:lnTo>
                  <a:lnTo>
                    <a:pt x="2025014" y="1186179"/>
                  </a:lnTo>
                  <a:lnTo>
                    <a:pt x="2000249" y="1220470"/>
                  </a:lnTo>
                  <a:lnTo>
                    <a:pt x="1945005" y="1261109"/>
                  </a:lnTo>
                  <a:lnTo>
                    <a:pt x="1915160" y="1266189"/>
                  </a:lnTo>
                  <a:lnTo>
                    <a:pt x="1885949" y="1261109"/>
                  </a:lnTo>
                  <a:lnTo>
                    <a:pt x="1830705" y="1220470"/>
                  </a:lnTo>
                  <a:lnTo>
                    <a:pt x="1805939" y="1186179"/>
                  </a:lnTo>
                  <a:lnTo>
                    <a:pt x="1783714" y="1144270"/>
                  </a:lnTo>
                  <a:lnTo>
                    <a:pt x="1764664" y="1094739"/>
                  </a:lnTo>
                  <a:lnTo>
                    <a:pt x="1748789" y="1038225"/>
                  </a:lnTo>
                  <a:lnTo>
                    <a:pt x="1736089" y="975359"/>
                  </a:lnTo>
                </a:path>
                <a:path w="3830954" h="1266189">
                  <a:moveTo>
                    <a:pt x="2962910" y="975359"/>
                  </a:moveTo>
                  <a:lnTo>
                    <a:pt x="2950210" y="1038225"/>
                  </a:lnTo>
                  <a:lnTo>
                    <a:pt x="2934335" y="1094739"/>
                  </a:lnTo>
                  <a:lnTo>
                    <a:pt x="2915285" y="1144270"/>
                  </a:lnTo>
                  <a:lnTo>
                    <a:pt x="2893060" y="1186179"/>
                  </a:lnTo>
                  <a:lnTo>
                    <a:pt x="2868294" y="1220470"/>
                  </a:lnTo>
                  <a:lnTo>
                    <a:pt x="2813049" y="1261109"/>
                  </a:lnTo>
                  <a:lnTo>
                    <a:pt x="2783840" y="1266189"/>
                  </a:lnTo>
                  <a:lnTo>
                    <a:pt x="2753994" y="1261109"/>
                  </a:lnTo>
                  <a:lnTo>
                    <a:pt x="2698749" y="1220470"/>
                  </a:lnTo>
                  <a:lnTo>
                    <a:pt x="2673985" y="1186179"/>
                  </a:lnTo>
                  <a:lnTo>
                    <a:pt x="2652394" y="1144270"/>
                  </a:lnTo>
                  <a:lnTo>
                    <a:pt x="2632710" y="1094739"/>
                  </a:lnTo>
                  <a:lnTo>
                    <a:pt x="2616835" y="1038225"/>
                  </a:lnTo>
                  <a:lnTo>
                    <a:pt x="2604769" y="975359"/>
                  </a:lnTo>
                </a:path>
                <a:path w="3830954" h="1266189">
                  <a:moveTo>
                    <a:pt x="3830955" y="975359"/>
                  </a:moveTo>
                  <a:lnTo>
                    <a:pt x="3818890" y="1038225"/>
                  </a:lnTo>
                  <a:lnTo>
                    <a:pt x="3803015" y="1094739"/>
                  </a:lnTo>
                  <a:lnTo>
                    <a:pt x="3783330" y="1144270"/>
                  </a:lnTo>
                  <a:lnTo>
                    <a:pt x="3761105" y="1186179"/>
                  </a:lnTo>
                  <a:lnTo>
                    <a:pt x="3736340" y="1220470"/>
                  </a:lnTo>
                  <a:lnTo>
                    <a:pt x="3681730" y="1261109"/>
                  </a:lnTo>
                  <a:lnTo>
                    <a:pt x="3651885" y="1266189"/>
                  </a:lnTo>
                  <a:lnTo>
                    <a:pt x="3622040" y="1261109"/>
                  </a:lnTo>
                  <a:lnTo>
                    <a:pt x="3567430" y="1220470"/>
                  </a:lnTo>
                  <a:lnTo>
                    <a:pt x="3542665" y="1186179"/>
                  </a:lnTo>
                  <a:lnTo>
                    <a:pt x="3520440" y="1144270"/>
                  </a:lnTo>
                  <a:lnTo>
                    <a:pt x="3500755" y="1094739"/>
                  </a:lnTo>
                  <a:lnTo>
                    <a:pt x="3484880" y="1038225"/>
                  </a:lnTo>
                  <a:lnTo>
                    <a:pt x="3472815" y="975359"/>
                  </a:lnTo>
                </a:path>
              </a:pathLst>
            </a:custGeom>
            <a:ln w="25400">
              <a:solidFill>
                <a:srgbClr val="C8862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09901" y="1722247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41726"/>
            <a:ext cx="3540760" cy="19996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49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Key is an </a:t>
            </a:r>
            <a:r>
              <a:rPr sz="1400" spc="-5" dirty="0">
                <a:latin typeface="Arial"/>
                <a:cs typeface="Arial"/>
              </a:rPr>
              <a:t>attribute </a:t>
            </a:r>
            <a:r>
              <a:rPr sz="1400" dirty="0">
                <a:latin typeface="Arial"/>
                <a:cs typeface="Arial"/>
              </a:rPr>
              <a:t>or set of an </a:t>
            </a:r>
            <a:r>
              <a:rPr sz="1400" spc="-5" dirty="0">
                <a:latin typeface="Arial"/>
                <a:cs typeface="Arial"/>
              </a:rPr>
              <a:t>attribute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endParaRPr sz="1400">
              <a:latin typeface="Arial"/>
              <a:cs typeface="Arial"/>
            </a:endParaRPr>
          </a:p>
          <a:p>
            <a:pPr marL="349250" marR="175260" indent="-337185">
              <a:lnSpc>
                <a:spcPts val="195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Allows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tables.</a:t>
            </a:r>
            <a:endParaRPr sz="1400">
              <a:latin typeface="Arial"/>
              <a:cs typeface="Arial"/>
            </a:endParaRPr>
          </a:p>
          <a:p>
            <a:pPr marL="349250" marR="83820" indent="-337185">
              <a:lnSpc>
                <a:spcPts val="193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you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1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  <a:p>
            <a:pPr marL="349250" marR="874394" indent="-337185">
              <a:lnSpc>
                <a:spcPts val="1930"/>
              </a:lnSpc>
              <a:spcBef>
                <a:spcPts val="3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establish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33209" y="1929510"/>
            <a:ext cx="363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K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04028" y="2905125"/>
            <a:ext cx="551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Primary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75757" y="2905125"/>
            <a:ext cx="541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Fo</a:t>
            </a:r>
            <a:r>
              <a:rPr sz="1200" spc="-5" dirty="0">
                <a:latin typeface="Arial"/>
                <a:cs typeface="Arial"/>
              </a:rPr>
              <a:t>rei</a:t>
            </a:r>
            <a:r>
              <a:rPr sz="1200" spc="-15" dirty="0">
                <a:latin typeface="Arial"/>
                <a:cs typeface="Arial"/>
              </a:rPr>
              <a:t>g</a:t>
            </a: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99681" y="2905125"/>
            <a:ext cx="433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Super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23581" y="2905125"/>
            <a:ext cx="720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Candidate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7418" y="2905125"/>
            <a:ext cx="5080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Uni</a:t>
            </a:r>
            <a:r>
              <a:rPr sz="1200" spc="-15" dirty="0">
                <a:latin typeface="Arial"/>
                <a:cs typeface="Arial"/>
              </a:rPr>
              <a:t>q</a:t>
            </a:r>
            <a:r>
              <a:rPr sz="1200" spc="-5" dirty="0">
                <a:latin typeface="Arial"/>
                <a:cs typeface="Arial"/>
              </a:rPr>
              <a:t>ue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09540" y="4813808"/>
            <a:ext cx="1627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https://www.guru99.com/dbms-keys.htm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635750" y="1603375"/>
            <a:ext cx="358140" cy="290830"/>
          </a:xfrm>
          <a:custGeom>
            <a:avLst/>
            <a:gdLst/>
            <a:ahLst/>
            <a:cxnLst/>
            <a:rect l="l" t="t" r="r" b="b"/>
            <a:pathLst>
              <a:path w="358140" h="290830">
                <a:moveTo>
                  <a:pt x="0" y="290830"/>
                </a:moveTo>
                <a:lnTo>
                  <a:pt x="12700" y="227964"/>
                </a:lnTo>
                <a:lnTo>
                  <a:pt x="28575" y="171450"/>
                </a:lnTo>
                <a:lnTo>
                  <a:pt x="47625" y="121920"/>
                </a:lnTo>
                <a:lnTo>
                  <a:pt x="69850" y="80010"/>
                </a:lnTo>
                <a:lnTo>
                  <a:pt x="94615" y="45720"/>
                </a:lnTo>
                <a:lnTo>
                  <a:pt x="149859" y="5079"/>
                </a:lnTo>
                <a:lnTo>
                  <a:pt x="179070" y="0"/>
                </a:lnTo>
                <a:lnTo>
                  <a:pt x="208915" y="5079"/>
                </a:lnTo>
                <a:lnTo>
                  <a:pt x="264159" y="45720"/>
                </a:lnTo>
                <a:lnTo>
                  <a:pt x="288925" y="80010"/>
                </a:lnTo>
                <a:lnTo>
                  <a:pt x="311150" y="121920"/>
                </a:lnTo>
                <a:lnTo>
                  <a:pt x="330200" y="171450"/>
                </a:lnTo>
                <a:lnTo>
                  <a:pt x="346075" y="227964"/>
                </a:lnTo>
                <a:lnTo>
                  <a:pt x="358140" y="290830"/>
                </a:lnTo>
              </a:path>
            </a:pathLst>
          </a:custGeom>
          <a:ln w="25400">
            <a:solidFill>
              <a:srgbClr val="C886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738094"/>
            <a:ext cx="3624579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Super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marR="113030" indent="-337185">
              <a:lnSpc>
                <a:spcPct val="115700"/>
              </a:lnSpc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A Super key is a </a:t>
            </a:r>
            <a:r>
              <a:rPr sz="1400" spc="-5" dirty="0">
                <a:latin typeface="Arial"/>
                <a:cs typeface="Arial"/>
              </a:rPr>
              <a:t>group of </a:t>
            </a:r>
            <a:r>
              <a:rPr sz="1400" dirty="0">
                <a:latin typeface="Arial"/>
                <a:cs typeface="Arial"/>
              </a:rPr>
              <a:t>single 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 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469900" marR="508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A Super key </a:t>
            </a:r>
            <a:r>
              <a:rPr sz="1400" spc="-5" dirty="0">
                <a:latin typeface="Arial"/>
                <a:cs typeface="Arial"/>
              </a:rPr>
              <a:t>may have </a:t>
            </a:r>
            <a:r>
              <a:rPr sz="1400" dirty="0">
                <a:latin typeface="Arial"/>
                <a:cs typeface="Arial"/>
              </a:rPr>
              <a:t>additional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needed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identification.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9294"/>
            <a:ext cx="422910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: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https://www.slideshare.net/TechtudNetwork/relation-between-super-key-candidate-key-and-primary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71390" y="580415"/>
            <a:ext cx="4117340" cy="39236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5664" y="1038225"/>
              <a:ext cx="4294759" cy="27901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6" y="2738094"/>
            <a:ext cx="3526790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Primary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marR="5080" indent="-337185">
              <a:lnSpc>
                <a:spcPct val="115700"/>
              </a:lnSpc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Is a column or </a:t>
            </a:r>
            <a:r>
              <a:rPr sz="1400" spc="-5" dirty="0">
                <a:latin typeface="Arial"/>
                <a:cs typeface="Arial"/>
              </a:rPr>
              <a:t>group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columns </a:t>
            </a:r>
            <a:r>
              <a:rPr sz="1400" dirty="0">
                <a:latin typeface="Arial"/>
                <a:cs typeface="Arial"/>
              </a:rPr>
              <a:t>in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46990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Can't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duplicate.</a:t>
            </a:r>
            <a:endParaRPr sz="1400">
              <a:latin typeface="Arial"/>
              <a:cs typeface="Arial"/>
            </a:endParaRPr>
          </a:p>
          <a:p>
            <a:pPr marL="469900" marR="300355" indent="-337185">
              <a:lnSpc>
                <a:spcPct val="115700"/>
              </a:lnSpc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cannot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272154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https://www.guru99.com/dbms-keys.htm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85664" y="1038225"/>
              <a:ext cx="4294759" cy="27901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4416" y="1722247"/>
            <a:ext cx="3529329" cy="301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Alternate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marR="6985" indent="-337185" algn="just">
              <a:lnSpc>
                <a:spcPct val="115700"/>
              </a:lnSpc>
              <a:buChar char="●"/>
              <a:tabLst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Is a column or </a:t>
            </a:r>
            <a:r>
              <a:rPr sz="1400" spc="-5" dirty="0">
                <a:latin typeface="Arial"/>
                <a:cs typeface="Arial"/>
              </a:rPr>
              <a:t>group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columns </a:t>
            </a:r>
            <a:r>
              <a:rPr sz="1400" dirty="0">
                <a:latin typeface="Arial"/>
                <a:cs typeface="Arial"/>
              </a:rPr>
              <a:t>in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endParaRPr sz="1400">
              <a:latin typeface="Arial"/>
              <a:cs typeface="Arial"/>
            </a:endParaRPr>
          </a:p>
          <a:p>
            <a:pPr marL="469900" algn="just">
              <a:lnSpc>
                <a:spcPct val="100000"/>
              </a:lnSpc>
              <a:spcBef>
                <a:spcPts val="275"/>
              </a:spcBef>
            </a:pPr>
            <a:r>
              <a:rPr sz="1400" dirty="0">
                <a:latin typeface="Arial"/>
                <a:cs typeface="Arial"/>
              </a:rPr>
              <a:t>that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469900" marR="5080" indent="-337185" algn="just">
              <a:lnSpc>
                <a:spcPct val="115300"/>
              </a:lnSpc>
              <a:spcBef>
                <a:spcPts val="25"/>
              </a:spcBef>
              <a:buChar char="●"/>
              <a:tabLst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A table </a:t>
            </a:r>
            <a:r>
              <a:rPr sz="1400" spc="-5" dirty="0">
                <a:latin typeface="Arial"/>
                <a:cs typeface="Arial"/>
              </a:rPr>
              <a:t>can have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5" dirty="0">
                <a:latin typeface="Arial"/>
                <a:cs typeface="Arial"/>
              </a:rPr>
              <a:t>choices </a:t>
            </a:r>
            <a:r>
              <a:rPr sz="1400" dirty="0">
                <a:latin typeface="Arial"/>
                <a:cs typeface="Arial"/>
              </a:rPr>
              <a:t>for 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 key </a:t>
            </a:r>
            <a:r>
              <a:rPr sz="1400" spc="-5" dirty="0">
                <a:latin typeface="Arial"/>
                <a:cs typeface="Arial"/>
              </a:rPr>
              <a:t>but only one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set as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  <a:p>
            <a:pPr marL="469900" marR="67310" indent="-337185" algn="just">
              <a:lnSpc>
                <a:spcPct val="115900"/>
              </a:lnSpc>
              <a:spcBef>
                <a:spcPts val="5"/>
              </a:spcBef>
              <a:buChar char="●"/>
              <a:tabLst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All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keys which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dirty="0">
                <a:latin typeface="Arial"/>
                <a:cs typeface="Arial"/>
              </a:rPr>
              <a:t>primary key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Alternate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5041"/>
            <a:ext cx="3272154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https://www.guru99.com/dbms-keys.htm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1722247"/>
            <a:ext cx="3392804" cy="3018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7249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Candidate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349250" marR="43942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dirty="0">
                <a:latin typeface="Arial"/>
                <a:cs typeface="Arial"/>
              </a:rPr>
              <a:t> 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570230" indent="-337185">
              <a:lnSpc>
                <a:spcPct val="115199"/>
              </a:lnSpc>
              <a:spcBef>
                <a:spcPts val="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super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repeated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attributes.</a:t>
            </a:r>
            <a:endParaRPr sz="1400">
              <a:latin typeface="Arial"/>
              <a:cs typeface="Arial"/>
            </a:endParaRPr>
          </a:p>
          <a:p>
            <a:pPr marL="349250" marR="21526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should 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selected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candidate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100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</a:t>
            </a:r>
            <a:r>
              <a:rPr sz="1400" spc="-5" dirty="0">
                <a:latin typeface="Arial"/>
                <a:cs typeface="Arial"/>
              </a:rPr>
              <a:t> 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 </a:t>
            </a:r>
            <a:r>
              <a:rPr sz="1400" spc="-5" dirty="0">
                <a:latin typeface="Arial"/>
                <a:cs typeface="Arial"/>
              </a:rPr>
              <a:t>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least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single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candidate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35144"/>
            <a:ext cx="21990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Source: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https://www.guru99.com/dbms-keys.htm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5665" y="1038225"/>
            <a:ext cx="4294759" cy="279019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722240" y="4948428"/>
              <a:ext cx="577850" cy="6350"/>
            </a:xfrm>
            <a:custGeom>
              <a:avLst/>
              <a:gdLst/>
              <a:ahLst/>
              <a:cxnLst/>
              <a:rect l="l" t="t" r="r" b="b"/>
              <a:pathLst>
                <a:path w="577850" h="6350">
                  <a:moveTo>
                    <a:pt x="577596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577596" y="6095"/>
                  </a:lnTo>
                  <a:lnTo>
                    <a:pt x="577596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6" y="2613126"/>
            <a:ext cx="3662679" cy="22510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Foreign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marR="201295" indent="-337185">
              <a:lnSpc>
                <a:spcPts val="1960"/>
              </a:lnSpc>
              <a:spcBef>
                <a:spcPts val="100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tables.</a:t>
            </a:r>
            <a:endParaRPr sz="1400">
              <a:latin typeface="Arial"/>
              <a:cs typeface="Arial"/>
            </a:endParaRPr>
          </a:p>
          <a:p>
            <a:pPr marL="469900" indent="-337820">
              <a:lnSpc>
                <a:spcPct val="100000"/>
              </a:lnSpc>
              <a:spcBef>
                <a:spcPts val="150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purpose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Foreign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Arial"/>
                <a:cs typeface="Arial"/>
              </a:rPr>
              <a:t>maintain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integrity</a:t>
            </a:r>
            <a:endParaRPr sz="1400">
              <a:latin typeface="Arial"/>
              <a:cs typeface="Arial"/>
            </a:endParaRPr>
          </a:p>
          <a:p>
            <a:pPr marL="469900" marR="521334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instances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entity.</a:t>
            </a:r>
            <a:endParaRPr sz="1400">
              <a:latin typeface="Arial"/>
              <a:cs typeface="Arial"/>
            </a:endParaRPr>
          </a:p>
          <a:p>
            <a:pPr marL="469900" marR="5080" indent="-337185">
              <a:lnSpc>
                <a:spcPct val="115100"/>
              </a:lnSpc>
              <a:spcBef>
                <a:spcPts val="20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acts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cross-reference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540" y="4823866"/>
            <a:ext cx="4161154" cy="26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Image Source: </a:t>
            </a:r>
            <a:r>
              <a:rPr sz="700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http://etutorials.org/SQL/Database+design+for+mere+mortals/Part+I+Relational+Database+Design/Chapte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9475" y="690244"/>
            <a:ext cx="4075938" cy="310006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861538"/>
            <a:ext cx="3355340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Compound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indent="-337820" algn="just">
              <a:lnSpc>
                <a:spcPct val="100000"/>
              </a:lnSpc>
              <a:spcBef>
                <a:spcPts val="265"/>
              </a:spcBef>
              <a:buChar char="●"/>
              <a:tabLst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</a:t>
            </a:r>
            <a:endParaRPr sz="1400">
              <a:latin typeface="Arial"/>
              <a:cs typeface="Arial"/>
            </a:endParaRPr>
          </a:p>
          <a:p>
            <a:pPr marL="469900" marR="70485" algn="just">
              <a:lnSpc>
                <a:spcPct val="1157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you </a:t>
            </a:r>
            <a:r>
              <a:rPr sz="1400" dirty="0">
                <a:latin typeface="Arial"/>
                <a:cs typeface="Arial"/>
              </a:rPr>
              <a:t>to uniquely </a:t>
            </a:r>
            <a:r>
              <a:rPr sz="1400" spc="-5" dirty="0">
                <a:latin typeface="Arial"/>
                <a:cs typeface="Arial"/>
              </a:rPr>
              <a:t>recognize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specific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record.</a:t>
            </a:r>
            <a:endParaRPr sz="1400">
              <a:latin typeface="Arial"/>
              <a:cs typeface="Arial"/>
            </a:endParaRPr>
          </a:p>
          <a:p>
            <a:pPr marL="469900" marR="97155" indent="-337185" algn="just">
              <a:lnSpc>
                <a:spcPct val="115399"/>
              </a:lnSpc>
              <a:spcBef>
                <a:spcPts val="30"/>
              </a:spcBef>
              <a:buChar char="●"/>
              <a:tabLst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The purpose of compound </a:t>
            </a:r>
            <a:r>
              <a:rPr sz="1400" dirty="0">
                <a:latin typeface="Arial"/>
                <a:cs typeface="Arial"/>
              </a:rPr>
              <a:t>key is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 identify each record in 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26396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https://www.slideshare.net/cunniman/database-keys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7090" y="580390"/>
            <a:ext cx="4327525" cy="40957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738094"/>
            <a:ext cx="3667760" cy="200278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Composite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  <a:p>
            <a:pPr marL="469900" marR="5080" indent="-337185">
              <a:lnSpc>
                <a:spcPct val="115700"/>
              </a:lnSpc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combination of two or more columns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469900" marR="36830" indent="-337185">
              <a:lnSpc>
                <a:spcPct val="115700"/>
              </a:lnSpc>
              <a:spcBef>
                <a:spcPts val="5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The combination of columns guarantees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uniqueness, though individually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uniqueness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guaranteed.</a:t>
            </a:r>
            <a:endParaRPr sz="1400">
              <a:latin typeface="Arial"/>
              <a:cs typeface="Arial"/>
            </a:endParaRPr>
          </a:p>
          <a:p>
            <a:pPr marL="469900" marR="217804" indent="-337185">
              <a:lnSpc>
                <a:spcPct val="115100"/>
              </a:lnSpc>
              <a:spcBef>
                <a:spcPts val="35"/>
              </a:spcBef>
              <a:buChar char="●"/>
              <a:tabLst>
                <a:tab pos="469900" algn="l"/>
                <a:tab pos="470534" algn="l"/>
              </a:tabLst>
            </a:pPr>
            <a:r>
              <a:rPr sz="1400" dirty="0">
                <a:latin typeface="Arial"/>
                <a:cs typeface="Arial"/>
              </a:rPr>
              <a:t>Hence,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combined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records</a:t>
            </a:r>
            <a:r>
              <a:rPr sz="1400" dirty="0">
                <a:latin typeface="Arial"/>
                <a:cs typeface="Arial"/>
              </a:rPr>
              <a:t> 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285178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https://whatisdbms.com/wp-content/uploads/2016/06/Candidate-Key.jpg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3450" y="676275"/>
            <a:ext cx="4152011" cy="25711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14602" y="1722247"/>
            <a:ext cx="1523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2738094"/>
            <a:ext cx="3613150" cy="150749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Compound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v/s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composite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marL="469900" marR="5715" indent="-337185">
              <a:lnSpc>
                <a:spcPct val="115700"/>
              </a:lnSpc>
              <a:buChar char="●"/>
              <a:tabLst>
                <a:tab pos="469900" algn="l"/>
                <a:tab pos="470534" algn="l"/>
              </a:tabLst>
            </a:pPr>
            <a:r>
              <a:rPr sz="1400" spc="-5" dirty="0">
                <a:latin typeface="Arial"/>
                <a:cs typeface="Arial"/>
              </a:rPr>
              <a:t>The difference between </a:t>
            </a:r>
            <a:r>
              <a:rPr sz="1400" dirty="0">
                <a:latin typeface="Arial"/>
                <a:cs typeface="Arial"/>
              </a:rPr>
              <a:t>compound </a:t>
            </a:r>
            <a:r>
              <a:rPr sz="1400" spc="-1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composite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469900" marR="5080">
              <a:lnSpc>
                <a:spcPct val="1157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compound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foreign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composite </a:t>
            </a:r>
            <a:r>
              <a:rPr sz="1400" dirty="0">
                <a:latin typeface="Arial"/>
                <a:cs typeface="Arial"/>
              </a:rPr>
              <a:t>key </a:t>
            </a:r>
            <a:r>
              <a:rPr sz="1400" spc="-5" dirty="0">
                <a:latin typeface="Arial"/>
                <a:cs typeface="Arial"/>
              </a:rPr>
              <a:t>may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maybe </a:t>
            </a:r>
            <a:r>
              <a:rPr sz="1400" dirty="0">
                <a:latin typeface="Arial"/>
                <a:cs typeface="Arial"/>
              </a:rPr>
              <a:t>not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foreign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9294"/>
            <a:ext cx="4170679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https://www.geeksforgeeks.org/types-of-keys-in-relational-model-candidate-super-primary-alternate-and-for 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eign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/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3450" y="676275"/>
            <a:ext cx="4152011" cy="25711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4557" y="827278"/>
            <a:ext cx="702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K</a:t>
            </a:r>
            <a:r>
              <a:rPr spc="-15" dirty="0"/>
              <a:t>e</a:t>
            </a:r>
            <a:r>
              <a:rPr dirty="0"/>
              <a:t>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4416" y="1722247"/>
            <a:ext cx="2503805" cy="104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250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Keys(Contd…)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Surrogate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Key: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36570"/>
            <a:ext cx="3545204" cy="22510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artificial </a:t>
            </a:r>
            <a:r>
              <a:rPr sz="1400" dirty="0">
                <a:latin typeface="Arial"/>
                <a:cs typeface="Arial"/>
              </a:rPr>
              <a:t>key </a:t>
            </a:r>
            <a:r>
              <a:rPr sz="1400" spc="-5" dirty="0">
                <a:latin typeface="Arial"/>
                <a:cs typeface="Arial"/>
              </a:rPr>
              <a:t>which aims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uniquely </a:t>
            </a:r>
            <a:r>
              <a:rPr sz="1400" dirty="0">
                <a:latin typeface="Arial"/>
                <a:cs typeface="Arial"/>
              </a:rPr>
              <a:t> identify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called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surrogate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  <a:p>
            <a:pPr marL="349250" marR="181610" indent="-337185" algn="just">
              <a:lnSpc>
                <a:spcPct val="115300"/>
              </a:lnSpc>
              <a:spcBef>
                <a:spcPts val="2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These </a:t>
            </a:r>
            <a:r>
              <a:rPr sz="1400" spc="-5" dirty="0">
                <a:latin typeface="Arial"/>
                <a:cs typeface="Arial"/>
              </a:rPr>
              <a:t>kind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key </a:t>
            </a:r>
            <a:r>
              <a:rPr sz="1400" spc="-5" dirty="0">
                <a:latin typeface="Arial"/>
                <a:cs typeface="Arial"/>
              </a:rPr>
              <a:t>are unique because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 are </a:t>
            </a:r>
            <a:r>
              <a:rPr sz="1400" spc="-5" dirty="0">
                <a:latin typeface="Arial"/>
                <a:cs typeface="Arial"/>
              </a:rPr>
              <a:t>created when you don't have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natural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endParaRPr sz="1400">
              <a:latin typeface="Arial"/>
              <a:cs typeface="Arial"/>
            </a:endParaRPr>
          </a:p>
          <a:p>
            <a:pPr marL="349250" marR="312420" indent="-337185" algn="just">
              <a:lnSpc>
                <a:spcPct val="115900"/>
              </a:lnSpc>
              <a:spcBef>
                <a:spcPts val="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meaning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in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indent="-335915" algn="just">
              <a:lnSpc>
                <a:spcPct val="100000"/>
              </a:lnSpc>
              <a:spcBef>
                <a:spcPts val="26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Surrogate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usually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integer.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2096"/>
            <a:ext cx="21551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https://www.studytonight.com/dbms/database-key.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php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13300" y="1057275"/>
            <a:ext cx="4101084" cy="25520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124" y="827278"/>
            <a:ext cx="281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Instance</a:t>
            </a:r>
            <a:r>
              <a:rPr spc="-70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spc="-5" dirty="0"/>
              <a:t>Schemes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460" y="1744409"/>
            <a:ext cx="205486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4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stance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vs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85858"/>
                </a:solidFill>
                <a:latin typeface="Arial"/>
                <a:cs typeface="Arial"/>
              </a:rPr>
              <a:t>Schema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079" y="2261742"/>
            <a:ext cx="398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B</a:t>
            </a:r>
            <a:r>
              <a:rPr sz="1200" spc="-5" dirty="0">
                <a:latin typeface="Arial"/>
                <a:cs typeface="Arial"/>
              </a:rPr>
              <a:t>asic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3830" y="2261742"/>
            <a:ext cx="1202690" cy="38735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1410"/>
              </a:lnSpc>
              <a:spcBef>
                <a:spcPts val="170"/>
              </a:spcBef>
            </a:pPr>
            <a:r>
              <a:rPr sz="1200" spc="-5" dirty="0">
                <a:latin typeface="Arial"/>
                <a:cs typeface="Arial"/>
              </a:rPr>
              <a:t>Description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07919" y="2261742"/>
            <a:ext cx="1494790" cy="5683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8400"/>
              </a:lnSpc>
              <a:spcBef>
                <a:spcPts val="120"/>
              </a:spcBef>
            </a:pPr>
            <a:r>
              <a:rPr sz="1200" spc="-5" dirty="0">
                <a:latin typeface="Arial"/>
                <a:cs typeface="Arial"/>
              </a:rPr>
              <a:t>Snapshot of a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specific 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moment.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8121" y="4514494"/>
            <a:ext cx="3642995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https://lh6.googleusercontent.com/proxy/NmDlYKVTeT5KJ4cViogUgX8dpSmxe0VqqjlLC0RX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vd5oBtKoLd9gGvmWHU_088z8K2aKLQl-o6Qn74wprAmY14U6cHpYmaf5-hDK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452" y="1701800"/>
            <a:ext cx="4504055" cy="519430"/>
            <a:chOff x="64452" y="1701800"/>
            <a:chExt cx="4504055" cy="519430"/>
          </a:xfrm>
        </p:grpSpPr>
        <p:sp>
          <p:nvSpPr>
            <p:cNvPr id="12" name="object 12"/>
            <p:cNvSpPr/>
            <p:nvPr/>
          </p:nvSpPr>
          <p:spPr>
            <a:xfrm>
              <a:off x="73659" y="1701800"/>
              <a:ext cx="4485005" cy="514350"/>
            </a:xfrm>
            <a:custGeom>
              <a:avLst/>
              <a:gdLst/>
              <a:ahLst/>
              <a:cxnLst/>
              <a:rect l="l" t="t" r="r" b="b"/>
              <a:pathLst>
                <a:path w="4485005" h="514350">
                  <a:moveTo>
                    <a:pt x="4485005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4485005" y="514350"/>
                  </a:lnTo>
                  <a:lnTo>
                    <a:pt x="4485005" y="0"/>
                  </a:lnTo>
                  <a:close/>
                </a:path>
              </a:pathLst>
            </a:custGeom>
            <a:solidFill>
              <a:srgbClr val="D9EC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9214" y="2216150"/>
              <a:ext cx="4494530" cy="0"/>
            </a:xfrm>
            <a:custGeom>
              <a:avLst/>
              <a:gdLst/>
              <a:ahLst/>
              <a:cxnLst/>
              <a:rect l="l" t="t" r="r" b="b"/>
              <a:pathLst>
                <a:path w="4494530">
                  <a:moveTo>
                    <a:pt x="0" y="0"/>
                  </a:moveTo>
                  <a:lnTo>
                    <a:pt x="4494530" y="0"/>
                  </a:lnTo>
                </a:path>
              </a:pathLst>
            </a:custGeom>
            <a:ln w="95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93039" y="1763395"/>
            <a:ext cx="1063625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03505">
              <a:lnSpc>
                <a:spcPts val="1420"/>
              </a:lnSpc>
              <a:spcBef>
                <a:spcPts val="160"/>
              </a:spcBef>
            </a:pPr>
            <a:r>
              <a:rPr sz="1200" b="1" spc="-5" dirty="0">
                <a:latin typeface="Arial"/>
                <a:cs typeface="Arial"/>
              </a:rPr>
              <a:t>BASIS </a:t>
            </a:r>
            <a:r>
              <a:rPr sz="1200" b="1" dirty="0">
                <a:latin typeface="Arial"/>
                <a:cs typeface="Arial"/>
              </a:rPr>
              <a:t>FOR 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spc="-20" dirty="0">
                <a:latin typeface="Arial"/>
                <a:cs typeface="Arial"/>
              </a:rPr>
              <a:t>C</a:t>
            </a:r>
            <a:r>
              <a:rPr sz="1200" b="1" spc="-10" dirty="0">
                <a:latin typeface="Arial"/>
                <a:cs typeface="Arial"/>
              </a:rPr>
              <a:t>O</a:t>
            </a:r>
            <a:r>
              <a:rPr sz="1200" b="1" spc="-20" dirty="0">
                <a:latin typeface="Arial"/>
                <a:cs typeface="Arial"/>
              </a:rPr>
              <a:t>M</a:t>
            </a:r>
            <a:r>
              <a:rPr sz="1200" b="1" spc="10" dirty="0">
                <a:latin typeface="Arial"/>
                <a:cs typeface="Arial"/>
              </a:rPr>
              <a:t>P</a:t>
            </a: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spc="-20" dirty="0">
                <a:latin typeface="Arial"/>
                <a:cs typeface="Arial"/>
              </a:rPr>
              <a:t>R</a:t>
            </a:r>
            <a:r>
              <a:rPr sz="1200" b="1" spc="-10" dirty="0">
                <a:latin typeface="Arial"/>
                <a:cs typeface="Arial"/>
              </a:rPr>
              <a:t>IS</a:t>
            </a:r>
            <a:r>
              <a:rPr sz="1200" b="1" dirty="0">
                <a:latin typeface="Arial"/>
                <a:cs typeface="Arial"/>
              </a:rPr>
              <a:t>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02766" y="172224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9110" y="1848739"/>
            <a:ext cx="6870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SCHEMA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07207" y="1848739"/>
            <a:ext cx="798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I</a:t>
            </a:r>
            <a:r>
              <a:rPr sz="1200" b="1" spc="-1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S</a:t>
            </a:r>
            <a:r>
              <a:rPr sz="1200" b="1" spc="5" dirty="0">
                <a:latin typeface="Arial"/>
                <a:cs typeface="Arial"/>
              </a:rPr>
              <a:t>T</a:t>
            </a:r>
            <a:r>
              <a:rPr sz="1200" b="1" spc="-45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10" dirty="0">
                <a:latin typeface="Arial"/>
                <a:cs typeface="Arial"/>
              </a:rPr>
              <a:t>C</a:t>
            </a:r>
            <a:r>
              <a:rPr sz="1200" b="1" dirty="0"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8737" y="161289"/>
            <a:ext cx="4504055" cy="3766185"/>
            <a:chOff x="58737" y="161289"/>
            <a:chExt cx="4504055" cy="376618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510" y="161289"/>
              <a:ext cx="773887" cy="31115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7945" y="2898775"/>
              <a:ext cx="4485005" cy="514350"/>
            </a:xfrm>
            <a:custGeom>
              <a:avLst/>
              <a:gdLst/>
              <a:ahLst/>
              <a:cxnLst/>
              <a:rect l="l" t="t" r="r" b="b"/>
              <a:pathLst>
                <a:path w="4485005" h="514350">
                  <a:moveTo>
                    <a:pt x="4485005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4485005" y="514350"/>
                  </a:lnTo>
                  <a:lnTo>
                    <a:pt x="4485005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7945" y="3413124"/>
              <a:ext cx="4485005" cy="514350"/>
            </a:xfrm>
            <a:custGeom>
              <a:avLst/>
              <a:gdLst/>
              <a:ahLst/>
              <a:cxnLst/>
              <a:rect l="l" t="t" r="r" b="b"/>
              <a:pathLst>
                <a:path w="4485005" h="514350">
                  <a:moveTo>
                    <a:pt x="4485005" y="0"/>
                  </a:moveTo>
                  <a:lnTo>
                    <a:pt x="0" y="0"/>
                  </a:lnTo>
                  <a:lnTo>
                    <a:pt x="0" y="514350"/>
                  </a:lnTo>
                  <a:lnTo>
                    <a:pt x="4485005" y="514350"/>
                  </a:lnTo>
                  <a:lnTo>
                    <a:pt x="4485005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00" y="2898775"/>
              <a:ext cx="4494530" cy="514350"/>
            </a:xfrm>
            <a:custGeom>
              <a:avLst/>
              <a:gdLst/>
              <a:ahLst/>
              <a:cxnLst/>
              <a:rect l="l" t="t" r="r" b="b"/>
              <a:pathLst>
                <a:path w="4494530" h="514350">
                  <a:moveTo>
                    <a:pt x="0" y="0"/>
                  </a:moveTo>
                  <a:lnTo>
                    <a:pt x="4494530" y="0"/>
                  </a:lnTo>
                </a:path>
                <a:path w="4494530" h="514350">
                  <a:moveTo>
                    <a:pt x="0" y="514350"/>
                  </a:moveTo>
                  <a:lnTo>
                    <a:pt x="4494530" y="514350"/>
                  </a:lnTo>
                </a:path>
              </a:pathLst>
            </a:custGeom>
            <a:ln w="952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2079" y="2959989"/>
            <a:ext cx="77470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spc="-5" dirty="0">
                <a:latin typeface="Arial"/>
                <a:cs typeface="Arial"/>
              </a:rPr>
              <a:t>Change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</a:t>
            </a:r>
            <a:r>
              <a:rPr sz="1200" spc="-15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c</a:t>
            </a:r>
            <a:r>
              <a:rPr sz="1200" spc="-15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10" dirty="0">
                <a:latin typeface="Arial"/>
                <a:cs typeface="Arial"/>
              </a:rPr>
              <a:t>r</a:t>
            </a:r>
            <a:r>
              <a:rPr sz="1200" spc="-15" dirty="0">
                <a:latin typeface="Arial"/>
                <a:cs typeface="Arial"/>
              </a:rPr>
              <a:t>en</a:t>
            </a:r>
            <a:r>
              <a:rPr sz="1200" spc="-5" dirty="0">
                <a:latin typeface="Arial"/>
                <a:cs typeface="Arial"/>
              </a:rPr>
              <a:t>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33830" y="2955417"/>
            <a:ext cx="3562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06395" y="2955417"/>
            <a:ext cx="635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Frequent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079" y="3470909"/>
            <a:ext cx="751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</a:t>
            </a:r>
            <a:r>
              <a:rPr sz="1200" spc="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itial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33830" y="3470909"/>
            <a:ext cx="45783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E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15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06395" y="3475482"/>
            <a:ext cx="1285240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25" dirty="0">
                <a:latin typeface="Arial"/>
                <a:cs typeface="Arial"/>
              </a:rPr>
              <a:t>w</a:t>
            </a:r>
            <a:r>
              <a:rPr sz="1200" spc="10" dirty="0">
                <a:latin typeface="Arial"/>
                <a:cs typeface="Arial"/>
              </a:rPr>
              <a:t>a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ha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5" dirty="0">
                <a:latin typeface="Arial"/>
                <a:cs typeface="Arial"/>
              </a:rPr>
              <a:t>e  data.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4704" y="1419352"/>
            <a:ext cx="4443983" cy="2379980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644397"/>
            <a:ext cx="21012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0500" marR="5080" indent="-17843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Relational</a:t>
            </a:r>
            <a:r>
              <a:rPr spc="-114" dirty="0"/>
              <a:t> </a:t>
            </a:r>
            <a:r>
              <a:rPr spc="-5" dirty="0"/>
              <a:t>Data </a:t>
            </a:r>
            <a:r>
              <a:rPr spc="-650" dirty="0"/>
              <a:t> </a:t>
            </a:r>
            <a:r>
              <a:rPr spc="-5" dirty="0"/>
              <a:t>Manipulation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1200150"/>
              <a:ext cx="1619123" cy="2508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84123" y="1719198"/>
            <a:ext cx="3575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Manipulation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Language(DML)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4997"/>
            <a:ext cx="3389629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DML</a:t>
            </a:r>
            <a:r>
              <a:rPr sz="1400" dirty="0">
                <a:latin typeface="Arial"/>
                <a:cs typeface="Arial"/>
              </a:rPr>
              <a:t> stands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10" dirty="0">
                <a:latin typeface="Arial"/>
                <a:cs typeface="Arial"/>
              </a:rPr>
              <a:t>Data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Manipution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Language.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accessing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manipulating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handles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requests.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15519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https://www.studytonight.com/dbms/database-key.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php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644397"/>
            <a:ext cx="21012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0500" marR="5080" indent="-17843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Relational</a:t>
            </a:r>
            <a:r>
              <a:rPr spc="-114" dirty="0"/>
              <a:t> </a:t>
            </a:r>
            <a:r>
              <a:rPr spc="-5" dirty="0"/>
              <a:t>Data </a:t>
            </a:r>
            <a:r>
              <a:rPr spc="-650" dirty="0"/>
              <a:t> </a:t>
            </a:r>
            <a:r>
              <a:rPr spc="-5" dirty="0"/>
              <a:t>Manipulation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1200150"/>
              <a:ext cx="1619123" cy="2508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99361" y="1719198"/>
            <a:ext cx="155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DML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(C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91409"/>
            <a:ext cx="3479165" cy="147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under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DML: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"/>
              <a:cs typeface="Arial"/>
            </a:endParaRPr>
          </a:p>
          <a:p>
            <a:pPr marL="349250" marR="41910" indent="-337185">
              <a:lnSpc>
                <a:spcPct val="116399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Select: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retrieve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marR="32131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Insert: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insert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15519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https://www.studytonight.com/dbms/database-key.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php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644397"/>
            <a:ext cx="21012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0500" marR="5080" indent="-17843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Relational</a:t>
            </a:r>
            <a:r>
              <a:rPr spc="-114" dirty="0"/>
              <a:t> </a:t>
            </a:r>
            <a:r>
              <a:rPr spc="-5" dirty="0"/>
              <a:t>Data </a:t>
            </a:r>
            <a:r>
              <a:rPr spc="-650" dirty="0"/>
              <a:t> </a:t>
            </a:r>
            <a:r>
              <a:rPr spc="-5" dirty="0"/>
              <a:t>Manipulation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1200150"/>
              <a:ext cx="1619123" cy="2508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99361" y="1719198"/>
            <a:ext cx="155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DML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(C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66441"/>
            <a:ext cx="3479165" cy="1972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under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DML: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700">
              <a:latin typeface="Arial"/>
              <a:cs typeface="Arial"/>
            </a:endParaRPr>
          </a:p>
          <a:p>
            <a:pPr marL="349250" marR="312420" indent="-337185">
              <a:lnSpc>
                <a:spcPct val="1159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Update: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existing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21082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Delete: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delete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78105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Merge: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performs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UPSERT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operation,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i.e.,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insert</a:t>
            </a:r>
            <a:r>
              <a:rPr sz="1400" spc="-10" dirty="0">
                <a:latin typeface="Arial"/>
                <a:cs typeface="Arial"/>
              </a:rPr>
              <a:t> or</a:t>
            </a:r>
            <a:r>
              <a:rPr sz="1400" spc="-5" dirty="0">
                <a:latin typeface="Arial"/>
                <a:cs typeface="Arial"/>
              </a:rPr>
              <a:t> update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15519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https://www.studytonight.com/dbms/database-key.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php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44" y="644397"/>
            <a:ext cx="21012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0500" marR="5080" indent="-17843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Relational</a:t>
            </a:r>
            <a:r>
              <a:rPr spc="-114" dirty="0"/>
              <a:t> </a:t>
            </a:r>
            <a:r>
              <a:rPr spc="-5" dirty="0"/>
              <a:t>Data </a:t>
            </a:r>
            <a:r>
              <a:rPr spc="-650" dirty="0"/>
              <a:t> </a:t>
            </a:r>
            <a:r>
              <a:rPr spc="-5" dirty="0"/>
              <a:t>Manipulation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5025" y="1200150"/>
              <a:ext cx="1619123" cy="25082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99361" y="1719198"/>
            <a:ext cx="1551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DML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(C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91409"/>
            <a:ext cx="3479165" cy="1724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Here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tasks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under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DML: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Arial"/>
              <a:cs typeface="Arial"/>
            </a:endParaRPr>
          </a:p>
          <a:p>
            <a:pPr marL="349250" marR="19685" indent="-337185">
              <a:lnSpc>
                <a:spcPct val="116399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Call: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or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Java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subprogram.</a:t>
            </a:r>
            <a:endParaRPr sz="1400">
              <a:latin typeface="Arial"/>
              <a:cs typeface="Arial"/>
            </a:endParaRPr>
          </a:p>
          <a:p>
            <a:pPr marL="349250" marR="26416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Explain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Plan: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parameter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explaining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Lock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Table: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controls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concurrency.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15519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https://www.studytonight.com/dbms/database-key.</a:t>
            </a: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php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21053" y="2548508"/>
            <a:ext cx="248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R</a:t>
            </a:r>
            <a:r>
              <a:rPr sz="2400" spc="-15" dirty="0">
                <a:latin typeface="Arial"/>
                <a:cs typeface="Arial"/>
              </a:rPr>
              <a:t>e</a:t>
            </a:r>
            <a:r>
              <a:rPr sz="2400" spc="-5" dirty="0">
                <a:latin typeface="Arial"/>
                <a:cs typeface="Arial"/>
              </a:rPr>
              <a:t>l</a:t>
            </a:r>
            <a:r>
              <a:rPr sz="2400" spc="-15" dirty="0">
                <a:latin typeface="Arial"/>
                <a:cs typeface="Arial"/>
              </a:rPr>
              <a:t>a</a:t>
            </a:r>
            <a:r>
              <a:rPr sz="2400" spc="-5" dirty="0">
                <a:latin typeface="Arial"/>
                <a:cs typeface="Arial"/>
              </a:rPr>
              <a:t>tio</a:t>
            </a:r>
            <a:r>
              <a:rPr sz="2400" spc="-25" dirty="0">
                <a:latin typeface="Arial"/>
                <a:cs typeface="Arial"/>
              </a:rPr>
              <a:t>n</a:t>
            </a:r>
            <a:r>
              <a:rPr sz="2400" spc="-5" dirty="0">
                <a:latin typeface="Arial"/>
                <a:cs typeface="Arial"/>
              </a:rPr>
              <a:t>al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</a:t>
            </a:r>
            <a:r>
              <a:rPr sz="2400" spc="-15" dirty="0">
                <a:latin typeface="Arial"/>
                <a:cs typeface="Arial"/>
              </a:rPr>
              <a:t>l</a:t>
            </a:r>
            <a:r>
              <a:rPr sz="2400" spc="-5" dirty="0">
                <a:latin typeface="Arial"/>
                <a:cs typeface="Arial"/>
              </a:rPr>
              <a:t>gebra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8854" y="730123"/>
            <a:ext cx="4100829" cy="31191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39065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525905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https://www.minigranth.com/dbms-tutorial/relational-algebra/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0020" y="827278"/>
            <a:ext cx="2489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7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gebra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787398" y="1726819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617698"/>
            <a:ext cx="3481704" cy="2251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31115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2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ELA</a:t>
            </a:r>
            <a:r>
              <a:rPr sz="1400" spc="-2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spc="-20" dirty="0">
                <a:latin typeface="Arial"/>
                <a:cs typeface="Arial"/>
              </a:rPr>
              <a:t>N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L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ALGEB</a:t>
            </a:r>
            <a:r>
              <a:rPr sz="1400" spc="-20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ely  used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procedural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collects instances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relations as input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gives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occurrences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 output.</a:t>
            </a:r>
            <a:endParaRPr sz="1400">
              <a:latin typeface="Arial"/>
              <a:cs typeface="Arial"/>
            </a:endParaRPr>
          </a:p>
          <a:p>
            <a:pPr marL="349250" marR="34480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Relational algebra operations are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performed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recursively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29209" indent="-337185">
              <a:lnSpc>
                <a:spcPct val="11510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new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8854" y="730123"/>
            <a:ext cx="4100829" cy="311912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51137"/>
            <a:ext cx="3465829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https://www.minigranth.com/dbms-tutorial/relational-algebra/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63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0235" marR="5080" indent="-59817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596" y="1589659"/>
            <a:ext cx="288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Unary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4875" y="937894"/>
              <a:ext cx="4209288" cy="34378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54812" y="2735046"/>
            <a:ext cx="3504565" cy="200469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SELECT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σ)</a:t>
            </a:r>
            <a:endParaRPr sz="1400">
              <a:latin typeface="Arial"/>
              <a:cs typeface="Arial"/>
            </a:endParaRPr>
          </a:p>
          <a:p>
            <a:pPr marL="349250" marR="437515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SELECT </a:t>
            </a:r>
            <a:r>
              <a:rPr sz="1400" spc="-5" dirty="0">
                <a:latin typeface="Arial"/>
                <a:cs typeface="Arial"/>
              </a:rPr>
              <a:t>operation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selecting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Sigma(σ)Symbol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denotes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choose</a:t>
            </a:r>
            <a:endParaRPr sz="1400">
              <a:latin typeface="Arial"/>
              <a:cs typeface="Arial"/>
            </a:endParaRPr>
          </a:p>
          <a:p>
            <a:pPr marL="349250" marR="674370">
              <a:lnSpc>
                <a:spcPct val="1159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meet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69430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463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0235" marR="5080" indent="-59817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1596" y="1589659"/>
            <a:ext cx="28835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949960" marR="5080" indent="-937894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Unary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74623" y="2767965"/>
            <a:ext cx="1803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π)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1934"/>
            <a:ext cx="3542665" cy="2004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5080" indent="-337185" algn="just">
              <a:lnSpc>
                <a:spcPct val="116199"/>
              </a:lnSpc>
              <a:spcBef>
                <a:spcPts val="9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eliminates all attributes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input relation but those mentioned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projection list.</a:t>
            </a:r>
            <a:endParaRPr sz="1400">
              <a:latin typeface="Arial"/>
              <a:cs typeface="Arial"/>
            </a:endParaRPr>
          </a:p>
          <a:p>
            <a:pPr marL="349250" marR="23495" indent="-337185">
              <a:lnSpc>
                <a:spcPct val="115399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method defines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contains a </a:t>
            </a:r>
            <a:r>
              <a:rPr sz="1400" spc="-5" dirty="0">
                <a:latin typeface="Arial"/>
                <a:cs typeface="Arial"/>
              </a:rPr>
              <a:t>vertical subset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Relation.</a:t>
            </a:r>
            <a:endParaRPr sz="1400">
              <a:latin typeface="Arial"/>
              <a:cs typeface="Arial"/>
            </a:endParaRPr>
          </a:p>
          <a:p>
            <a:pPr marL="349250" marR="55181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extract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eliminates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540" y="4835144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8420" y="523240"/>
            <a:ext cx="3399789" cy="404736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93444" y="4993640"/>
            <a:ext cx="13398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duplic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dirty="0">
                <a:latin typeface="Arial"/>
                <a:cs typeface="Arial"/>
              </a:rPr>
              <a:t>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34866" y="5016500"/>
            <a:ext cx="18649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4680" marR="5080" indent="-60261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28547" y="1580515"/>
            <a:ext cx="288226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53135" marR="5080" indent="-941069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Unary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23" y="2891409"/>
            <a:ext cx="17151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RENAME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ρ)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012" y="3104997"/>
            <a:ext cx="3638550" cy="1997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marR="68580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The results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relational algebra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also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without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name.</a:t>
            </a:r>
            <a:endParaRPr sz="1400">
              <a:latin typeface="Arial"/>
              <a:cs typeface="Arial"/>
            </a:endParaRPr>
          </a:p>
          <a:p>
            <a:pPr marL="400050" marR="51435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small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Greek letter </a:t>
            </a:r>
            <a:r>
              <a:rPr sz="1400" b="1" spc="-5" dirty="0">
                <a:latin typeface="Arial"/>
                <a:cs typeface="Arial"/>
              </a:rPr>
              <a:t>rho</a:t>
            </a:r>
            <a:r>
              <a:rPr sz="1400" b="1" spc="-3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ρ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b="1" spc="-5" dirty="0">
                <a:latin typeface="Arial"/>
                <a:cs typeface="Arial"/>
              </a:rPr>
              <a:t>Notation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ρ</a:t>
            </a:r>
            <a:r>
              <a:rPr sz="1400" i="1" spc="-35" dirty="0">
                <a:latin typeface="Arial"/>
                <a:cs typeface="Arial"/>
              </a:rPr>
              <a:t> </a:t>
            </a:r>
            <a:r>
              <a:rPr sz="1350" baseline="-30864" dirty="0">
                <a:latin typeface="Arial"/>
                <a:cs typeface="Arial"/>
              </a:rPr>
              <a:t>x</a:t>
            </a:r>
            <a:r>
              <a:rPr sz="1350" spc="15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(E)</a:t>
            </a:r>
            <a:endParaRPr sz="1400">
              <a:latin typeface="Arial"/>
              <a:cs typeface="Arial"/>
            </a:endParaRPr>
          </a:p>
          <a:p>
            <a:pPr marL="400050" marR="483870" indent="-335915">
              <a:lnSpc>
                <a:spcPts val="1939"/>
              </a:lnSpc>
              <a:spcBef>
                <a:spcPts val="5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Where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saved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name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x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540" y="4817770"/>
            <a:ext cx="421513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http://lh6.ggpht.com/-2zQZcGShhlM/VRGe3vIaHZI/AAAAAAABf2s/rE7zyvRXJUo/s1600-h/image%25255B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5509" y="857250"/>
            <a:ext cx="4245228" cy="214249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4680" marR="5080" indent="-60261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07922" y="1719198"/>
            <a:ext cx="1732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r>
              <a:rPr sz="18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Theory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55442"/>
            <a:ext cx="3441700" cy="20199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(υ)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symbolized 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symbol.</a:t>
            </a:r>
            <a:endParaRPr sz="1400">
              <a:latin typeface="Arial"/>
              <a:cs typeface="Arial"/>
            </a:endParaRPr>
          </a:p>
          <a:p>
            <a:pPr marL="349250" marR="3048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includes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eliminates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set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would 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809625">
              <a:lnSpc>
                <a:spcPct val="100000"/>
              </a:lnSpc>
              <a:spcBef>
                <a:spcPts val="225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19294"/>
            <a:ext cx="3756660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https://www.codeproject.com/articles/1172312/just-enough-set-theory-when-sets-collide-part-of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14925" y="685800"/>
            <a:ext cx="2882900" cy="260908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5124" y="827278"/>
            <a:ext cx="2810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Instance</a:t>
            </a:r>
            <a:r>
              <a:rPr spc="-70" dirty="0"/>
              <a:t> </a:t>
            </a:r>
            <a:r>
              <a:rPr dirty="0"/>
              <a:t>&amp;</a:t>
            </a:r>
            <a:r>
              <a:rPr spc="-55" dirty="0"/>
              <a:t> </a:t>
            </a:r>
            <a:r>
              <a:rPr spc="-5" dirty="0"/>
              <a:t>Schemes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13840" y="1722247"/>
            <a:ext cx="2316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4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Sub-schema?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76" y="2376296"/>
            <a:ext cx="353441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7145" indent="-320675">
              <a:lnSpc>
                <a:spcPct val="114199"/>
              </a:lnSpc>
              <a:spcBef>
                <a:spcPts val="100"/>
              </a:spcBef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i="1" spc="-5" dirty="0">
                <a:latin typeface="Arial"/>
                <a:cs typeface="Arial"/>
              </a:rPr>
              <a:t>Subschema</a:t>
            </a:r>
            <a:r>
              <a:rPr sz="1200" b="1" i="1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3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3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sub</a:t>
            </a:r>
            <a:r>
              <a:rPr sz="1200" spc="30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part</a:t>
            </a:r>
            <a:r>
              <a:rPr sz="1200" spc="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3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schema</a:t>
            </a:r>
            <a:r>
              <a:rPr sz="1200" spc="3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inherits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same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properties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schema.</a:t>
            </a:r>
            <a:endParaRPr sz="1200">
              <a:latin typeface="Arial"/>
              <a:cs typeface="Arial"/>
            </a:endParaRPr>
          </a:p>
          <a:p>
            <a:pPr marL="332740" marR="218440" indent="-320675">
              <a:lnSpc>
                <a:spcPct val="114999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Subschema</a:t>
            </a:r>
            <a:r>
              <a:rPr sz="1200" spc="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describes</a:t>
            </a:r>
            <a:r>
              <a:rPr sz="1200" spc="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different</a:t>
            </a:r>
            <a:r>
              <a:rPr sz="1200" spc="1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1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  <a:p>
            <a:pPr marL="332740" marR="5080" indent="-320675">
              <a:lnSpc>
                <a:spcPts val="1660"/>
              </a:lnSpc>
              <a:spcBef>
                <a:spcPts val="85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Subschema</a:t>
            </a:r>
            <a:r>
              <a:rPr sz="1200" spc="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1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</a:t>
            </a:r>
            <a:r>
              <a:rPr sz="1200" spc="1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application</a:t>
            </a:r>
            <a:r>
              <a:rPr sz="1200" spc="1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programmer’s</a:t>
            </a:r>
            <a:r>
              <a:rPr sz="1200" spc="1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or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 item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types and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records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type.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3838143"/>
            <a:ext cx="3536950" cy="10807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2740" marR="5080" indent="-320675" algn="just">
              <a:lnSpc>
                <a:spcPct val="115199"/>
              </a:lnSpc>
              <a:spcBef>
                <a:spcPts val="110"/>
              </a:spcBef>
              <a:buFont typeface="Arial"/>
              <a:buChar char="●"/>
              <a:tabLst>
                <a:tab pos="333375" algn="l"/>
              </a:tabLst>
            </a:pPr>
            <a:r>
              <a:rPr sz="1200" i="1" dirty="0">
                <a:latin typeface="Arial"/>
                <a:cs typeface="Arial"/>
              </a:rPr>
              <a:t>For</a:t>
            </a:r>
            <a:r>
              <a:rPr sz="1200" i="1" spc="5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example: </a:t>
            </a:r>
            <a:r>
              <a:rPr sz="1200" spc="-5" dirty="0">
                <a:latin typeface="Arial"/>
                <a:cs typeface="Arial"/>
              </a:rPr>
              <a:t>Suppose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 table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employee,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programmer has access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all columns of table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employee but user has access of only </a:t>
            </a:r>
            <a:r>
              <a:rPr sz="1200" spc="-10" dirty="0">
                <a:latin typeface="Arial"/>
                <a:cs typeface="Arial"/>
              </a:rPr>
              <a:t>two </a:t>
            </a:r>
            <a:r>
              <a:rPr sz="1200" spc="-5" dirty="0">
                <a:latin typeface="Arial"/>
                <a:cs typeface="Arial"/>
              </a:rPr>
              <a:t>or </a:t>
            </a:r>
            <a:r>
              <a:rPr sz="1200" dirty="0">
                <a:latin typeface="Arial"/>
                <a:cs typeface="Arial"/>
              </a:rPr>
              <a:t> three </a:t>
            </a:r>
            <a:r>
              <a:rPr sz="1200" spc="-5" dirty="0">
                <a:latin typeface="Arial"/>
                <a:cs typeface="Arial"/>
              </a:rPr>
              <a:t>columns of table employee. Subschema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describes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different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78121" y="4528210"/>
            <a:ext cx="3642995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https://lh6.googleusercontent.com/proxy/NmDlYKVTeT5KJ4cViogUgX8dpSmxe0VqqjlLC0RX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vd5oBtKoLd9gGvmWHU_088z8K2aKLQl-o6Qn74wprAmY14U6cHpYmaf5-hDK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0115" y="919480"/>
            <a:ext cx="3876675" cy="26162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4680" marR="5080" indent="-60261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07922" y="1580515"/>
            <a:ext cx="17227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3380" marR="5080" indent="-361315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Fr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ry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23" y="2766441"/>
            <a:ext cx="16414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INTERSECTION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(∩)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1934"/>
            <a:ext cx="3408679" cy="200469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Intersection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defined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50"/>
              </a:lnSpc>
              <a:spcBef>
                <a:spcPts val="10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Defines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consisting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 are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both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marR="973455" indent="-337185">
              <a:lnSpc>
                <a:spcPts val="1930"/>
              </a:lnSpc>
              <a:spcBef>
                <a:spcPts val="3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10" dirty="0">
                <a:latin typeface="Arial"/>
                <a:cs typeface="Arial"/>
              </a:rPr>
              <a:t>H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2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 union-compatible.</a:t>
            </a:r>
            <a:endParaRPr sz="1400">
              <a:latin typeface="Arial"/>
              <a:cs typeface="Arial"/>
            </a:endParaRPr>
          </a:p>
          <a:p>
            <a:pPr marL="349250" marR="465455" indent="-337185">
              <a:lnSpc>
                <a:spcPts val="195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er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ct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et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</a:t>
            </a:r>
            <a:r>
              <a:rPr sz="1400" dirty="0">
                <a:latin typeface="Arial"/>
                <a:cs typeface="Arial"/>
              </a:rPr>
              <a:t>ould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 expressed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806450">
              <a:lnSpc>
                <a:spcPct val="100000"/>
              </a:lnSpc>
              <a:spcBef>
                <a:spcPts val="165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8016" y="4830571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00600" y="1497583"/>
            <a:ext cx="4108069" cy="1351914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9988" y="645921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08330" marR="5080" indent="-59626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4017" y="1589659"/>
            <a:ext cx="1722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ry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23" y="2774061"/>
            <a:ext cx="17005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DIFFERENCE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(-)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6506"/>
            <a:ext cx="3514725" cy="200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61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result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A - B, is a </a:t>
            </a:r>
            <a:r>
              <a:rPr sz="1400" spc="-5" dirty="0">
                <a:latin typeface="Arial"/>
                <a:cs typeface="Arial"/>
              </a:rPr>
              <a:t>relation which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includes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marR="26416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 name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marR="268605" indent="-337185">
              <a:lnSpc>
                <a:spcPct val="1157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two-operand </a:t>
            </a:r>
            <a:r>
              <a:rPr sz="1400" spc="-5" dirty="0">
                <a:latin typeface="Arial"/>
                <a:cs typeface="Arial"/>
              </a:rPr>
              <a:t>relations </a:t>
            </a:r>
            <a:r>
              <a:rPr sz="1400" dirty="0">
                <a:latin typeface="Arial"/>
                <a:cs typeface="Arial"/>
              </a:rPr>
              <a:t>A and B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either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compatible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Union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compatible.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8016" y="4838191"/>
            <a:ext cx="21291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00675" y="838708"/>
            <a:ext cx="2856738" cy="255397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4397"/>
            <a:ext cx="271018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14680" marR="5080" indent="-60261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07922" y="1580515"/>
            <a:ext cx="17227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73380" marR="5080" indent="-361315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From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ry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612" y="2731998"/>
            <a:ext cx="3618229" cy="20485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375"/>
              </a:spcBef>
            </a:pPr>
            <a:r>
              <a:rPr sz="1400" spc="-5" dirty="0">
                <a:latin typeface="Arial"/>
                <a:cs typeface="Arial"/>
              </a:rPr>
              <a:t>CARTESIAN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PRODUCT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 marL="425450" marR="29146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425450" algn="l"/>
                <a:tab pos="42608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helpful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merge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425450" marR="939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425450" algn="l"/>
                <a:tab pos="42608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never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meaningful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performs alone.</a:t>
            </a:r>
            <a:endParaRPr sz="1400">
              <a:latin typeface="Arial"/>
              <a:cs typeface="Arial"/>
            </a:endParaRPr>
          </a:p>
          <a:p>
            <a:pPr marL="425450" marR="616585" indent="-337185">
              <a:lnSpc>
                <a:spcPct val="115700"/>
              </a:lnSpc>
              <a:buChar char="●"/>
              <a:tabLst>
                <a:tab pos="425450" algn="l"/>
                <a:tab pos="426084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meaningful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10" dirty="0">
                <a:latin typeface="Arial"/>
                <a:cs typeface="Arial"/>
              </a:rPr>
              <a:t> 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operations.</a:t>
            </a:r>
            <a:endParaRPr sz="1400">
              <a:latin typeface="Arial"/>
              <a:cs typeface="Arial"/>
            </a:endParaRPr>
          </a:p>
          <a:p>
            <a:pPr marL="425450" indent="-335915">
              <a:lnSpc>
                <a:spcPct val="100000"/>
              </a:lnSpc>
              <a:spcBef>
                <a:spcPts val="605"/>
              </a:spcBef>
              <a:buChar char="●"/>
              <a:tabLst>
                <a:tab pos="425450" algn="l"/>
                <a:tab pos="426084" algn="l"/>
              </a:tabLst>
            </a:pPr>
            <a:r>
              <a:rPr sz="2100" baseline="21825" dirty="0">
                <a:latin typeface="Arial"/>
                <a:cs typeface="Arial"/>
              </a:rPr>
              <a:t>σ</a:t>
            </a:r>
            <a:r>
              <a:rPr sz="2100" spc="7" baseline="218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column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2100" baseline="21825" dirty="0">
                <a:latin typeface="Arial"/>
                <a:cs typeface="Arial"/>
              </a:rPr>
              <a:t>=</a:t>
            </a:r>
            <a:r>
              <a:rPr sz="2100" spc="7" baseline="21825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'1'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2100" baseline="21825" dirty="0">
                <a:latin typeface="Arial"/>
                <a:cs typeface="Arial"/>
              </a:rPr>
              <a:t>(A</a:t>
            </a:r>
            <a:r>
              <a:rPr sz="2100" spc="-127" baseline="21825" dirty="0">
                <a:latin typeface="Arial"/>
                <a:cs typeface="Arial"/>
              </a:rPr>
              <a:t> </a:t>
            </a:r>
            <a:r>
              <a:rPr sz="2100" baseline="21825" dirty="0">
                <a:latin typeface="Arial"/>
                <a:cs typeface="Arial"/>
              </a:rPr>
              <a:t>X</a:t>
            </a:r>
            <a:r>
              <a:rPr sz="2100" spc="7" baseline="21825" dirty="0">
                <a:latin typeface="Arial"/>
                <a:cs typeface="Arial"/>
              </a:rPr>
              <a:t> </a:t>
            </a:r>
            <a:r>
              <a:rPr sz="2100" spc="-7" baseline="21825" dirty="0">
                <a:latin typeface="Arial"/>
                <a:cs typeface="Arial"/>
              </a:rPr>
              <a:t>B)</a:t>
            </a:r>
            <a:endParaRPr sz="2100" baseline="21825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3620"/>
            <a:ext cx="2949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0096A7"/>
                </a:solidFill>
                <a:latin typeface="Arial"/>
                <a:cs typeface="Arial"/>
              </a:rPr>
              <a:t>Image</a:t>
            </a:r>
            <a:r>
              <a:rPr sz="700" spc="25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Source:</a:t>
            </a:r>
            <a:r>
              <a:rPr sz="700" spc="25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https://www.minigranth.com/dbms-tutorial/relational-algebra/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18990" y="1066165"/>
            <a:ext cx="4390390" cy="3884295"/>
            <a:chOff x="4618990" y="1066165"/>
            <a:chExt cx="4390390" cy="3884295"/>
          </a:xfrm>
        </p:grpSpPr>
        <p:sp>
          <p:nvSpPr>
            <p:cNvPr id="10" name="object 10"/>
            <p:cNvSpPr/>
            <p:nvPr/>
          </p:nvSpPr>
          <p:spPr>
            <a:xfrm>
              <a:off x="4905121" y="4943855"/>
              <a:ext cx="2922270" cy="6350"/>
            </a:xfrm>
            <a:custGeom>
              <a:avLst/>
              <a:gdLst/>
              <a:ahLst/>
              <a:cxnLst/>
              <a:rect l="l" t="t" r="r" b="b"/>
              <a:pathLst>
                <a:path w="2922270" h="6350">
                  <a:moveTo>
                    <a:pt x="2921761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2921761" y="6096"/>
                  </a:lnTo>
                  <a:lnTo>
                    <a:pt x="2921761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8990" y="1066165"/>
              <a:ext cx="4390390" cy="2123820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3450" y="614095"/>
              <a:ext cx="4114165" cy="3366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69694" y="1999614"/>
            <a:ext cx="813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dirty="0">
                <a:solidFill>
                  <a:srgbClr val="585858"/>
                </a:solidFill>
                <a:latin typeface="MS PGothic"/>
                <a:cs typeface="MS PGothic"/>
              </a:rPr>
              <a:t>⋈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6506"/>
            <a:ext cx="3514090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is </a:t>
            </a:r>
            <a:r>
              <a:rPr sz="1400" spc="-5" dirty="0">
                <a:latin typeface="Arial"/>
                <a:cs typeface="Arial"/>
              </a:rPr>
              <a:t>essentially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cartesian </a:t>
            </a:r>
            <a:r>
              <a:rPr sz="1400" dirty="0">
                <a:latin typeface="Arial"/>
                <a:cs typeface="Arial"/>
              </a:rPr>
              <a:t> product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3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⋈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254635" indent="-337185">
              <a:lnSpc>
                <a:spcPts val="1939"/>
              </a:lnSpc>
              <a:spcBef>
                <a:spcPts val="5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</a:t>
            </a:r>
            <a:r>
              <a:rPr sz="1400" spc="-5" dirty="0">
                <a:latin typeface="Arial"/>
                <a:cs typeface="Arial"/>
              </a:rPr>
              <a:t>also allows joining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variously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4988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6502" y="1996567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103473"/>
            <a:ext cx="3289935" cy="126555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inner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satisfy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 </a:t>
            </a:r>
            <a:r>
              <a:rPr sz="1400" dirty="0">
                <a:latin typeface="Arial"/>
                <a:cs typeface="Arial"/>
              </a:rPr>
              <a:t> included.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excluded.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5144"/>
            <a:ext cx="21291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43450" y="614095"/>
            <a:ext cx="4114165" cy="336651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04012" y="1996567"/>
            <a:ext cx="3454400" cy="2745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51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34950" algn="ctr">
              <a:lnSpc>
                <a:spcPct val="100000"/>
              </a:lnSpc>
              <a:spcBef>
                <a:spcPts val="1614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3589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1.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Theta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400050" marR="68580" indent="-337185">
              <a:lnSpc>
                <a:spcPct val="115700"/>
              </a:lnSpc>
              <a:spcBef>
                <a:spcPts val="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case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join.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denoted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θ</a:t>
            </a:r>
            <a:endParaRPr sz="1400">
              <a:latin typeface="Arial"/>
              <a:cs typeface="Arial"/>
            </a:endParaRPr>
          </a:p>
          <a:p>
            <a:pPr marL="4000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85725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5" dirty="0">
                <a:latin typeface="MS PGothic"/>
                <a:cs typeface="MS PGothic"/>
              </a:rPr>
              <a:t>⋈</a:t>
            </a:r>
            <a:r>
              <a:rPr sz="1350" baseline="-30864" dirty="0">
                <a:latin typeface="Arial"/>
                <a:cs typeface="Arial"/>
              </a:rPr>
              <a:t>θ </a:t>
            </a:r>
            <a:r>
              <a:rPr sz="1350" spc="-15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2421" y="4830571"/>
            <a:ext cx="22415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942975"/>
            <a:ext cx="4332604" cy="207581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08505" y="1996567"/>
            <a:ext cx="1536065" cy="885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50609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103473"/>
            <a:ext cx="3526790" cy="200787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315720">
              <a:lnSpc>
                <a:spcPct val="100000"/>
              </a:lnSpc>
              <a:spcBef>
                <a:spcPts val="375"/>
              </a:spcBef>
            </a:pPr>
            <a:r>
              <a:rPr sz="1400" spc="-10" dirty="0">
                <a:latin typeface="Arial"/>
                <a:cs typeface="Arial"/>
              </a:rPr>
              <a:t>2.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equivalence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condition,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becomes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endParaRPr sz="1400">
              <a:latin typeface="Arial"/>
              <a:cs typeface="Arial"/>
            </a:endParaRPr>
          </a:p>
          <a:p>
            <a:pPr marL="349250" marR="159385">
              <a:lnSpc>
                <a:spcPct val="115700"/>
              </a:lnSpc>
            </a:pP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equality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comparison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equijoin.</a:t>
            </a:r>
            <a:endParaRPr sz="1400">
              <a:latin typeface="Arial"/>
              <a:cs typeface="Arial"/>
            </a:endParaRPr>
          </a:p>
          <a:p>
            <a:pPr marL="349250" marR="36195" indent="-33591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EQUI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difficult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implement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efficiently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3945" y="4835144"/>
            <a:ext cx="22415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8200" y="942975"/>
            <a:ext cx="4332604" cy="207581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608330" marR="5080" indent="-596265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54812" y="1324483"/>
            <a:ext cx="3385185" cy="3538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03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Binary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R="133985" algn="ctr">
              <a:lnSpc>
                <a:spcPct val="100000"/>
              </a:lnSpc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202565" algn="ctr">
              <a:lnSpc>
                <a:spcPct val="100000"/>
              </a:lnSpc>
              <a:spcBef>
                <a:spcPts val="1739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22301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3.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Natural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80645" indent="-337185">
              <a:lnSpc>
                <a:spcPct val="1157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utilize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comparison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domain.</a:t>
            </a:r>
            <a:endParaRPr sz="1400">
              <a:latin typeface="Arial"/>
              <a:cs typeface="Arial"/>
            </a:endParaRPr>
          </a:p>
          <a:p>
            <a:pPr marL="349250" marR="50800" indent="-335915">
              <a:lnSpc>
                <a:spcPts val="1950"/>
              </a:lnSpc>
              <a:spcBef>
                <a:spcPts val="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least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two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039" y="962025"/>
              <a:ext cx="4370323" cy="1704339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3517"/>
            <a:ext cx="34988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979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ts val="1705"/>
              </a:lnSpc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38039" y="962025"/>
              <a:ext cx="4370323" cy="170433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76502" y="1996567"/>
            <a:ext cx="1600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3473"/>
            <a:ext cx="3289935" cy="126365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410335">
              <a:lnSpc>
                <a:spcPct val="100000"/>
              </a:lnSpc>
              <a:spcBef>
                <a:spcPts val="375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along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satisfy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matching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criteria,</a:t>
            </a:r>
            <a:r>
              <a:rPr sz="1400" spc="-10" dirty="0">
                <a:latin typeface="Arial"/>
                <a:cs typeface="Arial"/>
              </a:rPr>
              <a:t> we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also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 </a:t>
            </a:r>
            <a:r>
              <a:rPr sz="1400" spc="-5" dirty="0">
                <a:latin typeface="Arial"/>
                <a:cs typeface="Arial"/>
              </a:rPr>
              <a:t>some </a:t>
            </a:r>
            <a:r>
              <a:rPr sz="1400" dirty="0">
                <a:latin typeface="Arial"/>
                <a:cs typeface="Arial"/>
              </a:rPr>
              <a:t>or all </a:t>
            </a:r>
            <a:r>
              <a:rPr sz="1400" spc="-5" dirty="0">
                <a:latin typeface="Arial"/>
                <a:cs typeface="Arial"/>
              </a:rPr>
              <a:t>tuples that </a:t>
            </a:r>
            <a:r>
              <a:rPr sz="140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criteria.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349885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76502" y="1996567"/>
            <a:ext cx="1600200" cy="10109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588645">
              <a:lnSpc>
                <a:spcPct val="100000"/>
              </a:lnSpc>
              <a:spcBef>
                <a:spcPts val="1614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229965"/>
            <a:ext cx="3550920" cy="17576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113155" algn="just">
              <a:lnSpc>
                <a:spcPct val="100000"/>
              </a:lnSpc>
              <a:spcBef>
                <a:spcPts val="365"/>
              </a:spcBef>
            </a:pPr>
            <a:r>
              <a:rPr sz="1400" spc="-10" dirty="0">
                <a:latin typeface="Arial"/>
                <a:cs typeface="Arial"/>
              </a:rPr>
              <a:t>1.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Left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297815" indent="-337185" algn="just">
              <a:lnSpc>
                <a:spcPct val="115700"/>
              </a:lnSpc>
              <a:spcBef>
                <a:spcPts val="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outer join, operation allows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keeping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left relation.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5799"/>
              </a:lnSpc>
              <a:spcBef>
                <a:spcPts val="2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 </a:t>
            </a:r>
            <a:r>
              <a:rPr sz="1400" dirty="0">
                <a:latin typeface="Arial"/>
                <a:cs typeface="Arial"/>
              </a:rPr>
              <a:t>if there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no </a:t>
            </a:r>
            <a:r>
              <a:rPr sz="1400" spc="-5" dirty="0">
                <a:latin typeface="Arial"/>
                <a:cs typeface="Arial"/>
              </a:rPr>
              <a:t>matching </a:t>
            </a:r>
            <a:r>
              <a:rPr sz="1400" dirty="0">
                <a:latin typeface="Arial"/>
                <a:cs typeface="Arial"/>
              </a:rPr>
              <a:t>tuple 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</a:t>
            </a:r>
            <a:r>
              <a:rPr sz="1400" spc="-5" dirty="0">
                <a:latin typeface="Arial"/>
                <a:cs typeface="Arial"/>
              </a:rPr>
              <a:t>right relation, then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right relation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join </a:t>
            </a:r>
            <a:r>
              <a:rPr sz="1400" spc="-5" dirty="0">
                <a:latin typeface="Arial"/>
                <a:cs typeface="Arial"/>
              </a:rPr>
              <a:t>result are filled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 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2096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86325" y="1356994"/>
            <a:ext cx="4036695" cy="2393315"/>
            <a:chOff x="4886325" y="1356994"/>
            <a:chExt cx="4036695" cy="2393315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86325" y="1356994"/>
              <a:ext cx="4036695" cy="13614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6194" y="3093338"/>
              <a:ext cx="770775" cy="656590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504" y="644397"/>
            <a:ext cx="358584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90625" marR="5080" indent="-11785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Thr</a:t>
            </a:r>
            <a:r>
              <a:rPr spc="-20" dirty="0"/>
              <a:t>e</a:t>
            </a:r>
            <a:r>
              <a:rPr spc="-5" dirty="0"/>
              <a:t>e</a:t>
            </a:r>
            <a:r>
              <a:rPr spc="-35" dirty="0"/>
              <a:t> </a:t>
            </a:r>
            <a:r>
              <a:rPr spc="-25" dirty="0"/>
              <a:t>l</a:t>
            </a:r>
            <a:r>
              <a:rPr spc="-5" dirty="0"/>
              <a:t>ay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d</a:t>
            </a:r>
            <a:r>
              <a:rPr spc="-155" dirty="0"/>
              <a:t> </a:t>
            </a:r>
            <a:r>
              <a:rPr dirty="0"/>
              <a:t>Architecture 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19" y="541019"/>
              <a:ext cx="3571239" cy="35712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5920" y="1719198"/>
            <a:ext cx="3782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External,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Conceptual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Internal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3104768"/>
            <a:ext cx="2291715" cy="8629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305"/>
              </a:spcBef>
            </a:pPr>
            <a:r>
              <a:rPr sz="1200" dirty="0">
                <a:latin typeface="Arial"/>
                <a:cs typeface="Arial"/>
              </a:rPr>
              <a:t>This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architecture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has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three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levels: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2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External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22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Conceptual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204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Internal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78121" y="4550909"/>
            <a:ext cx="395414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Source::https://beginnersbook.com/wp-content/uploads/2018/11/dbms_three_level_architecture.png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3308" y="644397"/>
            <a:ext cx="2919730" cy="110680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8745" marR="10858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6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5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1996567"/>
            <a:ext cx="3488054" cy="2866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43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550">
              <a:latin typeface="Arial"/>
              <a:cs typeface="Arial"/>
            </a:endParaRPr>
          </a:p>
          <a:p>
            <a:pPr marL="102870" algn="ctr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1053465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2.</a:t>
            </a:r>
            <a:r>
              <a:rPr sz="1400" spc="-5" dirty="0">
                <a:latin typeface="Arial"/>
                <a:cs typeface="Arial"/>
              </a:rPr>
              <a:t> Right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1447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keeping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right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the </a:t>
            </a:r>
            <a:r>
              <a:rPr sz="1400" spc="-5" dirty="0">
                <a:latin typeface="Arial"/>
                <a:cs typeface="Arial"/>
              </a:rPr>
              <a:t>left relation, </a:t>
            </a:r>
            <a:r>
              <a:rPr sz="1400" dirty="0">
                <a:latin typeface="Arial"/>
                <a:cs typeface="Arial"/>
              </a:rPr>
              <a:t>then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left </a:t>
            </a:r>
            <a:r>
              <a:rPr sz="1400" dirty="0">
                <a:latin typeface="Arial"/>
                <a:cs typeface="Arial"/>
              </a:rPr>
              <a:t>relation in the join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filled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2421" y="4835144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799965" y="1395094"/>
            <a:ext cx="4160520" cy="2431415"/>
            <a:chOff x="4799965" y="1395094"/>
            <a:chExt cx="4160520" cy="243141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99965" y="1395094"/>
              <a:ext cx="4160392" cy="1323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19520" y="3207638"/>
              <a:ext cx="694613" cy="618490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08736" y="645921"/>
            <a:ext cx="2918460" cy="110490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0650" marR="104775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l</a:t>
            </a:r>
            <a:r>
              <a:rPr spc="-15" dirty="0"/>
              <a:t>a</a:t>
            </a:r>
            <a:r>
              <a:rPr spc="-5" dirty="0"/>
              <a:t>tio</a:t>
            </a:r>
            <a:r>
              <a:rPr spc="-25" dirty="0"/>
              <a:t>n</a:t>
            </a:r>
            <a:r>
              <a:rPr spc="-5" dirty="0"/>
              <a:t>al</a:t>
            </a:r>
            <a:r>
              <a:rPr spc="-145" dirty="0"/>
              <a:t> </a:t>
            </a:r>
            <a:r>
              <a:rPr spc="-5" dirty="0"/>
              <a:t>A</a:t>
            </a:r>
            <a:r>
              <a:rPr spc="-15" dirty="0"/>
              <a:t>l</a:t>
            </a:r>
            <a:r>
              <a:rPr spc="-5" dirty="0"/>
              <a:t>ge</a:t>
            </a:r>
            <a:r>
              <a:rPr spc="-15" dirty="0"/>
              <a:t>b</a:t>
            </a:r>
            <a:r>
              <a:rPr spc="-5" dirty="0"/>
              <a:t>r</a:t>
            </a:r>
            <a:r>
              <a:rPr spc="-15" dirty="0"/>
              <a:t>a</a:t>
            </a:r>
            <a:r>
              <a:rPr spc="-5" dirty="0"/>
              <a:t>ic  Operations</a:t>
            </a:r>
          </a:p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1800" spc="-5" dirty="0">
                <a:solidFill>
                  <a:srgbClr val="585858"/>
                </a:solidFill>
              </a:rPr>
              <a:t>Binary</a:t>
            </a:r>
            <a:r>
              <a:rPr sz="1800" spc="-85" dirty="0">
                <a:solidFill>
                  <a:srgbClr val="585858"/>
                </a:solidFill>
              </a:rPr>
              <a:t> </a:t>
            </a:r>
            <a:r>
              <a:rPr sz="1800" dirty="0">
                <a:solidFill>
                  <a:srgbClr val="585858"/>
                </a:solidFill>
              </a:rPr>
              <a:t>Relational</a:t>
            </a:r>
            <a:r>
              <a:rPr sz="1800" spc="-8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Operations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1476502" y="2002663"/>
            <a:ext cx="1600200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Arial"/>
              <a:cs typeface="Arial"/>
            </a:endParaRPr>
          </a:p>
          <a:p>
            <a:pPr marL="58864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6506"/>
            <a:ext cx="3488054" cy="20072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117600">
              <a:lnSpc>
                <a:spcPct val="100000"/>
              </a:lnSpc>
              <a:spcBef>
                <a:spcPts val="375"/>
              </a:spcBef>
            </a:pPr>
            <a:r>
              <a:rPr sz="1400" spc="-10" dirty="0">
                <a:latin typeface="Arial"/>
                <a:cs typeface="Arial"/>
              </a:rPr>
              <a:t>3.</a:t>
            </a:r>
            <a:r>
              <a:rPr sz="1400" spc="-5" dirty="0">
                <a:latin typeface="Arial"/>
                <a:cs typeface="Arial"/>
              </a:rPr>
              <a:t> Full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15621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a full outer </a:t>
            </a:r>
            <a:r>
              <a:rPr sz="1400" spc="-5" dirty="0">
                <a:latin typeface="Arial"/>
                <a:cs typeface="Arial"/>
              </a:rPr>
              <a:t>join, all tuples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5" dirty="0">
                <a:latin typeface="Arial"/>
                <a:cs typeface="Arial"/>
              </a:rPr>
              <a:t>both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included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result,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irrespective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99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the </a:t>
            </a:r>
            <a:r>
              <a:rPr sz="1400" spc="-5" dirty="0">
                <a:latin typeface="Arial"/>
                <a:cs typeface="Arial"/>
              </a:rPr>
              <a:t>left relation, </a:t>
            </a:r>
            <a:r>
              <a:rPr sz="1400" dirty="0">
                <a:latin typeface="Arial"/>
                <a:cs typeface="Arial"/>
              </a:rPr>
              <a:t>then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left </a:t>
            </a:r>
            <a:r>
              <a:rPr sz="1400" dirty="0">
                <a:latin typeface="Arial"/>
                <a:cs typeface="Arial"/>
              </a:rPr>
              <a:t>relation in the join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filled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null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8191"/>
            <a:ext cx="22415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https://www.tutorialspoint.com/dbms/database_joins.htm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275" y="1200658"/>
            <a:ext cx="3599053" cy="171386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48095" y="3271227"/>
            <a:ext cx="694626" cy="63754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4875" y="876300"/>
              <a:ext cx="4185284" cy="279971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4875" y="876300"/>
              <a:ext cx="4185284" cy="27997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65705" y="1722247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36" y="2981934"/>
            <a:ext cx="3496310" cy="17665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8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10" dirty="0">
                <a:latin typeface="Arial"/>
                <a:cs typeface="Arial"/>
              </a:rPr>
              <a:t> 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  <a:p>
            <a:pPr marL="347980" marR="513080">
              <a:lnSpc>
                <a:spcPts val="1970"/>
              </a:lnSpc>
              <a:spcBef>
                <a:spcPts val="115"/>
              </a:spcBef>
            </a:pP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40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B,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distinct element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belongs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both.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13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0,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290"/>
              </a:spcBef>
            </a:pP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},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3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11,</a:t>
            </a:r>
            <a:endParaRPr sz="1400">
              <a:latin typeface="Arial"/>
              <a:cs typeface="Arial"/>
            </a:endParaRPr>
          </a:p>
          <a:p>
            <a:pPr marL="347980" marR="78740">
              <a:lnSpc>
                <a:spcPct val="1159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12, 13, 14, </a:t>
            </a:r>
            <a:r>
              <a:rPr sz="1400" spc="-10" dirty="0">
                <a:latin typeface="Arial"/>
                <a:cs typeface="Arial"/>
              </a:rPr>
              <a:t>15 }. </a:t>
            </a:r>
            <a:r>
              <a:rPr sz="1400" spc="-5" dirty="0">
                <a:latin typeface="Arial"/>
                <a:cs typeface="Arial"/>
              </a:rPr>
              <a:t>(The common element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occurs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once)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00" y="828675"/>
              <a:ext cx="4118609" cy="28759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73098" y="1722247"/>
            <a:ext cx="1206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Intersection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498850" cy="150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intersection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sets </a:t>
            </a:r>
            <a:r>
              <a:rPr sz="1400" dirty="0">
                <a:latin typeface="Arial"/>
                <a:cs typeface="Arial"/>
              </a:rPr>
              <a:t>A and B,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denoted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i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en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s  belongs </a:t>
            </a:r>
            <a:r>
              <a:rPr sz="1400" spc="-5" dirty="0">
                <a:latin typeface="Arial"/>
                <a:cs typeface="Arial"/>
              </a:rPr>
              <a:t>to both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B </a:t>
            </a:r>
            <a:r>
              <a:rPr sz="1400" spc="-5" dirty="0">
                <a:latin typeface="Arial"/>
                <a:cs typeface="Arial"/>
              </a:rPr>
              <a:t>i.e. set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</a:t>
            </a:r>
            <a:r>
              <a:rPr sz="1400" dirty="0">
                <a:latin typeface="Arial"/>
                <a:cs typeface="Arial"/>
              </a:rPr>
              <a:t> in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marR="4064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12,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</a:t>
            </a:r>
            <a:r>
              <a:rPr sz="1400" dirty="0">
                <a:latin typeface="Arial"/>
                <a:cs typeface="Arial"/>
              </a:rPr>
              <a:t>, 1</a:t>
            </a:r>
            <a:r>
              <a:rPr sz="1400" spc="-15" dirty="0">
                <a:latin typeface="Arial"/>
                <a:cs typeface="Arial"/>
              </a:rPr>
              <a:t>4</a:t>
            </a:r>
            <a:r>
              <a:rPr sz="1400" dirty="0">
                <a:latin typeface="Arial"/>
                <a:cs typeface="Arial"/>
              </a:rPr>
              <a:t>,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}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∩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1082001"/>
              <a:ext cx="4166234" cy="29330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89505" y="1722247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sjoint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519170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21209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said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disjoint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their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intersection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empty </a:t>
            </a:r>
            <a:r>
              <a:rPr sz="1400" dirty="0">
                <a:latin typeface="Arial"/>
                <a:cs typeface="Arial"/>
              </a:rPr>
              <a:t>set </a:t>
            </a:r>
            <a:r>
              <a:rPr sz="1400" spc="-5" dirty="0">
                <a:latin typeface="Arial"/>
                <a:cs typeface="Arial"/>
              </a:rPr>
              <a:t>.i.e sets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 elements.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Example: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{1,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3, </a:t>
            </a:r>
            <a:r>
              <a:rPr sz="1400" spc="-5" dirty="0">
                <a:latin typeface="Arial"/>
                <a:cs typeface="Arial"/>
              </a:rPr>
              <a:t>5,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7,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9}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2, </a:t>
            </a:r>
            <a:r>
              <a:rPr sz="1400" dirty="0">
                <a:latin typeface="Arial"/>
                <a:cs typeface="Arial"/>
              </a:rPr>
              <a:t>4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,6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5" dirty="0">
                <a:latin typeface="Arial"/>
                <a:cs typeface="Arial"/>
              </a:rPr>
              <a:t> 8}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319405">
              <a:lnSpc>
                <a:spcPct val="115100"/>
              </a:lnSpc>
              <a:spcBef>
                <a:spcPts val="20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disjoint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both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them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8065" y="1694688"/>
              <a:ext cx="3903344" cy="158102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85063" y="1722247"/>
            <a:ext cx="3765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Difference/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Relative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Complement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61538"/>
            <a:ext cx="3498215" cy="2004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13335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Difference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denoted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by 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B’,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 A </a:t>
            </a:r>
            <a:r>
              <a:rPr sz="1400" spc="-5" dirty="0">
                <a:latin typeface="Arial"/>
                <a:cs typeface="Arial"/>
              </a:rPr>
              <a:t>but not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10" dirty="0">
                <a:latin typeface="Arial"/>
                <a:cs typeface="Arial"/>
              </a:rPr>
              <a:t>B. </a:t>
            </a:r>
            <a:r>
              <a:rPr sz="1400" spc="-5" dirty="0">
                <a:latin typeface="Arial"/>
                <a:cs typeface="Arial"/>
              </a:rPr>
              <a:t>i.e </a:t>
            </a:r>
            <a:r>
              <a:rPr sz="1400" dirty="0">
                <a:latin typeface="Arial"/>
                <a:cs typeface="Arial"/>
              </a:rPr>
              <a:t>all </a:t>
            </a:r>
            <a:r>
              <a:rPr sz="1400" spc="-5" dirty="0">
                <a:latin typeface="Arial"/>
                <a:cs typeface="Arial"/>
              </a:rPr>
              <a:t>elements </a:t>
            </a:r>
            <a:r>
              <a:rPr sz="1400" dirty="0">
                <a:latin typeface="Arial"/>
                <a:cs typeface="Arial"/>
              </a:rPr>
              <a:t>of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except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0,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},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11,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(B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}.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Here,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(A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≠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46428" y="827278"/>
            <a:ext cx="2051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Set</a:t>
            </a:r>
            <a:r>
              <a:rPr spc="-105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5189" y="1082001"/>
              <a:ext cx="4313809" cy="28759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90040" y="1722247"/>
            <a:ext cx="2163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Complement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33013"/>
            <a:ext cx="3451860" cy="1261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7620" indent="-337185" algn="just">
              <a:lnSpc>
                <a:spcPct val="115799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complement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(denoted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by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A’)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set of elements which are not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A.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4999"/>
              </a:lnSpc>
              <a:spcBef>
                <a:spcPts val="2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specifically,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A'=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(U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A)</a:t>
            </a:r>
            <a:r>
              <a:rPr sz="1400" spc="-5" dirty="0">
                <a:latin typeface="Arial"/>
                <a:cs typeface="Arial"/>
              </a:rPr>
              <a:t> where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b="1" i="1" dirty="0">
                <a:latin typeface="Arial"/>
                <a:cs typeface="Arial"/>
              </a:rPr>
              <a:t>U</a:t>
            </a:r>
            <a:r>
              <a:rPr sz="1400" b="1" i="1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universal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3982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888" y="2548508"/>
            <a:ext cx="3369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Fundamental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Operations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1075" y="901534"/>
            <a:ext cx="4209288" cy="34378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439229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710689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4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231" y="82727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Fundamental</a:t>
            </a:r>
            <a:r>
              <a:rPr spc="-11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93494" y="1722247"/>
            <a:ext cx="965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Selection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504565" cy="2005964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SELECT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σ)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SELECT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endParaRPr sz="1400">
              <a:latin typeface="Arial"/>
              <a:cs typeface="Arial"/>
            </a:endParaRPr>
          </a:p>
          <a:p>
            <a:pPr marL="349250" marR="5080">
              <a:lnSpc>
                <a:spcPct val="1157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selecting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subset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dirty="0">
                <a:latin typeface="Arial"/>
                <a:cs typeface="Arial"/>
              </a:rPr>
              <a:t> according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Sigma(σ)Symbol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denotes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  <a:p>
            <a:pPr marL="349250" marR="234315" indent="-337185">
              <a:lnSpc>
                <a:spcPct val="116100"/>
              </a:lnSpc>
              <a:spcBef>
                <a:spcPts val="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choose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meet 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8191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91075" y="899794"/>
            <a:ext cx="4209288" cy="343789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504" y="644397"/>
            <a:ext cx="358584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90625" marR="5080" indent="-11785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Thr</a:t>
            </a:r>
            <a:r>
              <a:rPr spc="-20" dirty="0"/>
              <a:t>e</a:t>
            </a:r>
            <a:r>
              <a:rPr spc="-5" dirty="0"/>
              <a:t>e</a:t>
            </a:r>
            <a:r>
              <a:rPr spc="-35" dirty="0"/>
              <a:t> </a:t>
            </a:r>
            <a:r>
              <a:rPr spc="-25" dirty="0"/>
              <a:t>l</a:t>
            </a:r>
            <a:r>
              <a:rPr spc="-5" dirty="0"/>
              <a:t>ay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d</a:t>
            </a:r>
            <a:r>
              <a:rPr spc="-155" dirty="0"/>
              <a:t> </a:t>
            </a:r>
            <a:r>
              <a:rPr dirty="0"/>
              <a:t>Architecture 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19" y="541019"/>
              <a:ext cx="3571239" cy="35712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38986" y="1719198"/>
            <a:ext cx="1467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External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2582037"/>
            <a:ext cx="3470275" cy="149542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It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also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called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view</a:t>
            </a:r>
            <a:r>
              <a:rPr sz="1200" b="1" spc="-5" dirty="0">
                <a:latin typeface="Arial"/>
                <a:cs typeface="Arial"/>
              </a:rPr>
              <a:t> level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32740" marR="88265" indent="-320675">
              <a:lnSpc>
                <a:spcPts val="1660"/>
              </a:lnSpc>
              <a:spcBef>
                <a:spcPts val="8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The reason </a:t>
            </a:r>
            <a:r>
              <a:rPr sz="1200" dirty="0">
                <a:latin typeface="Arial"/>
                <a:cs typeface="Arial"/>
              </a:rPr>
              <a:t>this </a:t>
            </a:r>
            <a:r>
              <a:rPr sz="1200" spc="-5" dirty="0">
                <a:latin typeface="Arial"/>
                <a:cs typeface="Arial"/>
              </a:rPr>
              <a:t>level is called “view” is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because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several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users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can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their desired 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from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this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level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which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internally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fetched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114"/>
              </a:spcBef>
            </a:pPr>
            <a:r>
              <a:rPr sz="1200" spc="-5" dirty="0">
                <a:latin typeface="Arial"/>
                <a:cs typeface="Arial"/>
              </a:rPr>
              <a:t>from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endParaRPr sz="1200">
              <a:latin typeface="Arial"/>
              <a:cs typeface="Arial"/>
            </a:endParaRPr>
          </a:p>
          <a:p>
            <a:pPr marL="332740" marR="5080" indent="-320675">
              <a:lnSpc>
                <a:spcPct val="114999"/>
              </a:lnSpc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fetched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help of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conceptual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internal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mapping.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78121" y="4550909"/>
            <a:ext cx="395414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Source::https://beginnersbook.com/wp-content/uploads/2018/11/dbms_three_level_architecture.png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231" y="82727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Fundamental</a:t>
            </a:r>
            <a:r>
              <a:rPr spc="-11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755394" y="1722247"/>
            <a:ext cx="1041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Projection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23" y="2646045"/>
            <a:ext cx="18034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PROJECT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π)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58490"/>
            <a:ext cx="3542665" cy="225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 algn="just">
              <a:lnSpc>
                <a:spcPct val="116199"/>
              </a:lnSpc>
              <a:spcBef>
                <a:spcPts val="10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eliminates all attributes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input relation but those mentioned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projection list.</a:t>
            </a:r>
            <a:endParaRPr sz="1400">
              <a:latin typeface="Arial"/>
              <a:cs typeface="Arial"/>
            </a:endParaRPr>
          </a:p>
          <a:p>
            <a:pPr marL="349250" marR="2349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method defines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contains a </a:t>
            </a:r>
            <a:r>
              <a:rPr sz="1400" spc="-5" dirty="0">
                <a:latin typeface="Arial"/>
                <a:cs typeface="Arial"/>
              </a:rPr>
              <a:t>vertical subset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Relation.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extract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of</a:t>
            </a:r>
            <a:endParaRPr sz="1400">
              <a:latin typeface="Arial"/>
              <a:cs typeface="Arial"/>
            </a:endParaRPr>
          </a:p>
          <a:p>
            <a:pPr marL="349250" marR="668020">
              <a:lnSpc>
                <a:spcPct val="1157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specified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eliminates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duplicate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540" y="4838191"/>
            <a:ext cx="26943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8420" y="523240"/>
            <a:ext cx="3399789" cy="4047363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231" y="82727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Fundamental</a:t>
            </a:r>
            <a:r>
              <a:rPr spc="-11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14780" y="1722247"/>
            <a:ext cx="2520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CARTESIAN</a:t>
            </a:r>
            <a:r>
              <a:rPr sz="18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PRODUCT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4623" y="2894457"/>
            <a:ext cx="2312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CARTESIAN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PRODUCT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x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1312" y="3108045"/>
            <a:ext cx="3592829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0" marR="278765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helpful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merge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  <a:p>
            <a:pPr marL="412750" marR="81280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never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meaningful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operation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performs alone.</a:t>
            </a:r>
            <a:endParaRPr sz="1400">
              <a:latin typeface="Arial"/>
              <a:cs typeface="Arial"/>
            </a:endParaRPr>
          </a:p>
          <a:p>
            <a:pPr marL="412750" marR="603885" indent="-337185">
              <a:lnSpc>
                <a:spcPts val="1930"/>
              </a:lnSpc>
              <a:spcBef>
                <a:spcPts val="15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meaningful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when</a:t>
            </a:r>
            <a:r>
              <a:rPr sz="1400" spc="-10" dirty="0">
                <a:latin typeface="Arial"/>
                <a:cs typeface="Arial"/>
              </a:rPr>
              <a:t> 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other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operations.</a:t>
            </a:r>
            <a:endParaRPr sz="1400">
              <a:latin typeface="Arial"/>
              <a:cs typeface="Arial"/>
            </a:endParaRPr>
          </a:p>
          <a:p>
            <a:pPr marL="412750" indent="-335915">
              <a:lnSpc>
                <a:spcPct val="100000"/>
              </a:lnSpc>
              <a:spcBef>
                <a:spcPts val="700"/>
              </a:spcBef>
              <a:buChar char="●"/>
              <a:tabLst>
                <a:tab pos="412750" algn="l"/>
                <a:tab pos="413384" algn="l"/>
              </a:tabLst>
            </a:pPr>
            <a:r>
              <a:rPr sz="2100" baseline="19841" dirty="0">
                <a:latin typeface="Arial"/>
                <a:cs typeface="Arial"/>
              </a:rPr>
              <a:t>σ</a:t>
            </a:r>
            <a:r>
              <a:rPr sz="2100" spc="7" baseline="19841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column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2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2100" baseline="19841" dirty="0">
                <a:latin typeface="Arial"/>
                <a:cs typeface="Arial"/>
              </a:rPr>
              <a:t>=</a:t>
            </a:r>
            <a:r>
              <a:rPr sz="2100" spc="7" baseline="19841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'1'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2100" baseline="19841" dirty="0">
                <a:latin typeface="Arial"/>
                <a:cs typeface="Arial"/>
              </a:rPr>
              <a:t>(A</a:t>
            </a:r>
            <a:r>
              <a:rPr sz="2100" spc="-127" baseline="19841" dirty="0">
                <a:latin typeface="Arial"/>
                <a:cs typeface="Arial"/>
              </a:rPr>
              <a:t> </a:t>
            </a:r>
            <a:r>
              <a:rPr sz="2100" baseline="19841" dirty="0">
                <a:latin typeface="Arial"/>
                <a:cs typeface="Arial"/>
              </a:rPr>
              <a:t>X</a:t>
            </a:r>
            <a:r>
              <a:rPr sz="2100" spc="7" baseline="19841" dirty="0">
                <a:latin typeface="Arial"/>
                <a:cs typeface="Arial"/>
              </a:rPr>
              <a:t> </a:t>
            </a:r>
            <a:r>
              <a:rPr sz="2100" spc="-7" baseline="19841" dirty="0">
                <a:latin typeface="Arial"/>
                <a:cs typeface="Arial"/>
              </a:rPr>
              <a:t>B)</a:t>
            </a:r>
            <a:endParaRPr sz="2100" baseline="1984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09540" y="4838191"/>
            <a:ext cx="35439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</a:rPr>
              <a:t>Image</a:t>
            </a:r>
            <a:r>
              <a:rPr sz="700" spc="25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Source:</a:t>
            </a:r>
            <a:r>
              <a:rPr sz="700" spc="10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https://www.minigranth.com/dbms-tutorial/relational-algebra/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618990" y="1066165"/>
            <a:ext cx="4390390" cy="3888740"/>
            <a:chOff x="4618990" y="1066165"/>
            <a:chExt cx="4390390" cy="3888740"/>
          </a:xfrm>
        </p:grpSpPr>
        <p:sp>
          <p:nvSpPr>
            <p:cNvPr id="11" name="object 11"/>
            <p:cNvSpPr/>
            <p:nvPr/>
          </p:nvSpPr>
          <p:spPr>
            <a:xfrm>
              <a:off x="5316601" y="4948428"/>
              <a:ext cx="2922270" cy="6350"/>
            </a:xfrm>
            <a:custGeom>
              <a:avLst/>
              <a:gdLst/>
              <a:ahLst/>
              <a:cxnLst/>
              <a:rect l="l" t="t" r="r" b="b"/>
              <a:pathLst>
                <a:path w="2922270" h="6350">
                  <a:moveTo>
                    <a:pt x="2921762" y="0"/>
                  </a:moveTo>
                  <a:lnTo>
                    <a:pt x="0" y="0"/>
                  </a:lnTo>
                  <a:lnTo>
                    <a:pt x="0" y="6095"/>
                  </a:lnTo>
                  <a:lnTo>
                    <a:pt x="2921762" y="6095"/>
                  </a:lnTo>
                  <a:lnTo>
                    <a:pt x="2921762" y="0"/>
                  </a:lnTo>
                  <a:close/>
                </a:path>
              </a:pathLst>
            </a:custGeom>
            <a:solidFill>
              <a:srgbClr val="0096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8990" y="1066165"/>
              <a:ext cx="4390390" cy="2123820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231" y="82727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Fundamental</a:t>
            </a:r>
            <a:r>
              <a:rPr spc="-11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9225" y="1120139"/>
              <a:ext cx="2882900" cy="26090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65705" y="1722247"/>
            <a:ext cx="62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58490"/>
            <a:ext cx="3441700" cy="201993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85"/>
              </a:spcBef>
            </a:pP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(υ)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symbolized 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spc="-5" dirty="0">
                <a:latin typeface="Arial"/>
                <a:cs typeface="Arial"/>
              </a:rPr>
              <a:t>symbol.</a:t>
            </a:r>
            <a:endParaRPr sz="1400">
              <a:latin typeface="Arial"/>
              <a:cs typeface="Arial"/>
            </a:endParaRPr>
          </a:p>
          <a:p>
            <a:pPr marL="349250" marR="304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includes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eliminates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duplicate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set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would 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endParaRPr sz="1400">
              <a:latin typeface="Arial"/>
              <a:cs typeface="Arial"/>
            </a:endParaRPr>
          </a:p>
          <a:p>
            <a:pPr marL="809625">
              <a:lnSpc>
                <a:spcPct val="100000"/>
              </a:lnSpc>
              <a:spcBef>
                <a:spcPts val="220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∪</a:t>
            </a:r>
            <a:r>
              <a:rPr sz="1400" spc="-20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8088"/>
            <a:ext cx="3767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231" y="827278"/>
            <a:ext cx="3368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Fundamental</a:t>
            </a:r>
            <a:r>
              <a:rPr spc="-110" dirty="0"/>
              <a:t> </a:t>
            </a:r>
            <a:r>
              <a:rPr spc="-5" dirty="0"/>
              <a:t>Operations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8700" y="1694688"/>
              <a:ext cx="3903345" cy="158102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42033" y="1722247"/>
            <a:ext cx="146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r>
              <a:rPr sz="18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Difference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61538"/>
            <a:ext cx="3496310" cy="2004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1143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Difference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denoted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B’,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 A </a:t>
            </a:r>
            <a:r>
              <a:rPr sz="1400" spc="-5" dirty="0">
                <a:latin typeface="Arial"/>
                <a:cs typeface="Arial"/>
              </a:rPr>
              <a:t>but not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10" dirty="0">
                <a:latin typeface="Arial"/>
                <a:cs typeface="Arial"/>
              </a:rPr>
              <a:t>B. </a:t>
            </a:r>
            <a:r>
              <a:rPr sz="1400" spc="-5" dirty="0">
                <a:latin typeface="Arial"/>
                <a:cs typeface="Arial"/>
              </a:rPr>
              <a:t>i.e </a:t>
            </a:r>
            <a:r>
              <a:rPr sz="1400" dirty="0">
                <a:latin typeface="Arial"/>
                <a:cs typeface="Arial"/>
              </a:rPr>
              <a:t>all </a:t>
            </a:r>
            <a:r>
              <a:rPr sz="1400" spc="-5" dirty="0">
                <a:latin typeface="Arial"/>
                <a:cs typeface="Arial"/>
              </a:rPr>
              <a:t>elements </a:t>
            </a:r>
            <a:r>
              <a:rPr sz="1400" dirty="0">
                <a:latin typeface="Arial"/>
                <a:cs typeface="Arial"/>
              </a:rPr>
              <a:t>of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except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0,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},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11,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(B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}.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Here,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80"/>
              </a:spcBef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(A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≠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364172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https://www.studytonight.com/dbms/set-operation-in-sql.php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4048" y="2548508"/>
            <a:ext cx="2625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90" dirty="0"/>
              <a:t> </a:t>
            </a:r>
            <a:r>
              <a:rPr spc="-5" dirty="0"/>
              <a:t>Calculus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8370" y="1203197"/>
            <a:ext cx="4118229" cy="22650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376301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710689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370" y="1197610"/>
              <a:ext cx="4118229" cy="226504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87398" y="1722247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7219"/>
            <a:ext cx="3436620" cy="1013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contrast to Relational </a:t>
            </a:r>
            <a:r>
              <a:rPr sz="1400" dirty="0">
                <a:latin typeface="Arial"/>
                <a:cs typeface="Arial"/>
              </a:rPr>
              <a:t>Algebra,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non-procedural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language,</a:t>
            </a:r>
            <a:r>
              <a:rPr sz="1400" spc="-5" dirty="0">
                <a:latin typeface="Arial"/>
                <a:cs typeface="Arial"/>
              </a:rPr>
              <a:t> that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tells what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never explains how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3229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967536" y="1722247"/>
            <a:ext cx="2607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forms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613126"/>
            <a:ext cx="3493135" cy="22510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(TRC)</a:t>
            </a:r>
            <a:endParaRPr sz="1400">
              <a:latin typeface="Arial"/>
              <a:cs typeface="Arial"/>
            </a:endParaRPr>
          </a:p>
          <a:p>
            <a:pPr marL="349250" marR="439420" indent="-337185">
              <a:lnSpc>
                <a:spcPts val="196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non-procedural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language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unlike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algebra.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provides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description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query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 provide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methods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solve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  <a:p>
            <a:pPr marL="349250" marR="28575" indent="-335915">
              <a:lnSpc>
                <a:spcPts val="1950"/>
              </a:lnSpc>
              <a:spcBef>
                <a:spcPts val="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Thus,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explains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how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6667"/>
            <a:ext cx="23507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https://www.tutorialspoint.com/dbms/relational_algebra.htm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8370" y="1197610"/>
            <a:ext cx="4118229" cy="226504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552702" y="1722247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TRC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(Contd..)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489682"/>
            <a:ext cx="3522345" cy="251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79375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expressed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 {t|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P(t)}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where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tuples,</a:t>
            </a:r>
            <a:endParaRPr sz="1400">
              <a:latin typeface="Arial"/>
              <a:cs typeface="Arial"/>
            </a:endParaRPr>
          </a:p>
          <a:p>
            <a:pPr marL="349250" marR="5080">
              <a:lnSpc>
                <a:spcPts val="195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P(t)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known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Predicate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fetch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 marL="349250" marR="376555" indent="-337185">
              <a:lnSpc>
                <a:spcPts val="193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Thus,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generates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Predicate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P(t)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true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7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P(t)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various conditions</a:t>
            </a:r>
            <a:endParaRPr sz="1400">
              <a:latin typeface="Arial"/>
              <a:cs typeface="Arial"/>
            </a:endParaRPr>
          </a:p>
          <a:p>
            <a:pPr marL="349250" marR="226695">
              <a:lnSpc>
                <a:spcPts val="2030"/>
              </a:lnSpc>
              <a:spcBef>
                <a:spcPts val="40"/>
              </a:spcBef>
            </a:pPr>
            <a:r>
              <a:rPr sz="1400" dirty="0">
                <a:latin typeface="Arial"/>
                <a:cs typeface="Arial"/>
              </a:rPr>
              <a:t>logically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combined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</a:t>
            </a:r>
            <a:r>
              <a:rPr sz="1400" spc="-5" dirty="0">
                <a:latin typeface="MS PGothic"/>
                <a:cs typeface="MS PGothic"/>
              </a:rPr>
              <a:t>∨</a:t>
            </a:r>
            <a:r>
              <a:rPr sz="1400" spc="-5" dirty="0">
                <a:latin typeface="Arial"/>
                <a:cs typeface="Arial"/>
              </a:rPr>
              <a:t>),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</a:t>
            </a:r>
            <a:r>
              <a:rPr sz="1400" dirty="0">
                <a:latin typeface="MS PGothic"/>
                <a:cs typeface="MS PGothic"/>
              </a:rPr>
              <a:t>∧</a:t>
            </a:r>
            <a:r>
              <a:rPr sz="1400" dirty="0">
                <a:latin typeface="Arial"/>
                <a:cs typeface="Arial"/>
              </a:rPr>
              <a:t>),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NOT(¬).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47335"/>
            <a:ext cx="20650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8370" y="1197610"/>
            <a:ext cx="4118229" cy="226504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370" y="1197610"/>
              <a:ext cx="4118229" cy="226504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52702" y="1722247"/>
            <a:ext cx="1447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TRC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(Contd..)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36" y="2981934"/>
            <a:ext cx="3543300" cy="15227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8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quantifiers:</a:t>
            </a:r>
            <a:endParaRPr sz="1400">
              <a:latin typeface="Arial"/>
              <a:cs typeface="Arial"/>
            </a:endParaRPr>
          </a:p>
          <a:p>
            <a:pPr marL="347980" marR="5080">
              <a:lnSpc>
                <a:spcPct val="116100"/>
              </a:lnSpc>
              <a:spcBef>
                <a:spcPts val="20"/>
              </a:spcBef>
            </a:pPr>
            <a:r>
              <a:rPr sz="1400" dirty="0">
                <a:latin typeface="MS PGothic"/>
                <a:cs typeface="MS PGothic"/>
              </a:rPr>
              <a:t>∃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∈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(Q(t))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”there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exists”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dirty="0">
                <a:latin typeface="Arial"/>
                <a:cs typeface="Arial"/>
              </a:rPr>
              <a:t>r </a:t>
            </a:r>
            <a:r>
              <a:rPr sz="1400" spc="-5" dirty="0">
                <a:latin typeface="Arial"/>
                <a:cs typeface="Arial"/>
              </a:rPr>
              <a:t>such that predicate Q(t)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true.</a:t>
            </a:r>
            <a:endParaRPr sz="1400">
              <a:latin typeface="Arial"/>
              <a:cs typeface="Arial"/>
            </a:endParaRPr>
          </a:p>
          <a:p>
            <a:pPr marL="347980" marR="460375">
              <a:lnSpc>
                <a:spcPct val="117100"/>
              </a:lnSpc>
              <a:spcBef>
                <a:spcPts val="10"/>
              </a:spcBef>
            </a:pPr>
            <a:r>
              <a:rPr sz="1400" dirty="0">
                <a:latin typeface="MS PGothic"/>
                <a:cs typeface="MS PGothic"/>
              </a:rPr>
              <a:t>∀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∈</a:t>
            </a:r>
            <a:r>
              <a:rPr sz="1400" spc="-25" dirty="0">
                <a:latin typeface="MS PGothic"/>
                <a:cs typeface="MS PGothic"/>
              </a:rPr>
              <a:t> 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(Q(t))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Q(t)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true “for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all”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23705"/>
            <a:ext cx="33229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370" y="1197610"/>
              <a:ext cx="4118229" cy="226504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859027" y="1722247"/>
            <a:ext cx="2822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Domain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8094"/>
            <a:ext cx="3398520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(DRC)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non-procedural </a:t>
            </a:r>
            <a:r>
              <a:rPr sz="1400" dirty="0">
                <a:latin typeface="Arial"/>
                <a:cs typeface="Arial"/>
              </a:rPr>
              <a:t>query language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power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0"/>
              </a:spcBef>
            </a:pPr>
            <a:r>
              <a:rPr sz="1400" spc="-5" dirty="0">
                <a:latin typeface="Arial"/>
                <a:cs typeface="Arial"/>
              </a:rPr>
              <a:t>Calculus.</a:t>
            </a:r>
            <a:endParaRPr sz="1400">
              <a:latin typeface="Arial"/>
              <a:cs typeface="Arial"/>
            </a:endParaRPr>
          </a:p>
          <a:p>
            <a:pPr marL="349250" marR="30924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provides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description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 but </a:t>
            </a:r>
            <a:r>
              <a:rPr sz="1400" spc="-1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does not provide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methods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solve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23705"/>
            <a:ext cx="33229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504" y="644397"/>
            <a:ext cx="358584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90625" marR="5080" indent="-11785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Thr</a:t>
            </a:r>
            <a:r>
              <a:rPr spc="-20" dirty="0"/>
              <a:t>e</a:t>
            </a:r>
            <a:r>
              <a:rPr spc="-5" dirty="0"/>
              <a:t>e</a:t>
            </a:r>
            <a:r>
              <a:rPr spc="-35" dirty="0"/>
              <a:t> </a:t>
            </a:r>
            <a:r>
              <a:rPr spc="-25" dirty="0"/>
              <a:t>l</a:t>
            </a:r>
            <a:r>
              <a:rPr spc="-5" dirty="0"/>
              <a:t>ay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d</a:t>
            </a:r>
            <a:r>
              <a:rPr spc="-155" dirty="0"/>
              <a:t> </a:t>
            </a:r>
            <a:r>
              <a:rPr dirty="0"/>
              <a:t>Architecture 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19" y="541019"/>
              <a:ext cx="3571239" cy="35712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80489" y="1719198"/>
            <a:ext cx="1786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Conceptual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2772537"/>
            <a:ext cx="3375660" cy="8642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It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also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called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logical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level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32740" marR="5080" indent="-320675">
              <a:lnSpc>
                <a:spcPts val="1660"/>
              </a:lnSpc>
              <a:spcBef>
                <a:spcPts val="8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spc="-5" dirty="0">
                <a:latin typeface="Arial"/>
                <a:cs typeface="Arial"/>
              </a:rPr>
              <a:t>The whole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design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1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the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such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 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relationship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among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data,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schema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  <a:p>
            <a:pPr marL="332740">
              <a:lnSpc>
                <a:spcPct val="100000"/>
              </a:lnSpc>
              <a:spcBef>
                <a:spcPts val="120"/>
              </a:spcBef>
            </a:pPr>
            <a:r>
              <a:rPr sz="1200" spc="-5" dirty="0">
                <a:latin typeface="Arial"/>
                <a:cs typeface="Arial"/>
              </a:rPr>
              <a:t>are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described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78121" y="4550909"/>
            <a:ext cx="395414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Source::https://beginnersbook.com/wp-content/uploads/2018/11/dbms_three_level_architecture.png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916" y="827278"/>
            <a:ext cx="2624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Relational</a:t>
            </a:r>
            <a:r>
              <a:rPr spc="-100" dirty="0"/>
              <a:t> </a:t>
            </a:r>
            <a:r>
              <a:rPr spc="-5" dirty="0"/>
              <a:t>Calculus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8370" y="1197610"/>
              <a:ext cx="4118229" cy="226504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88694" y="1722247"/>
            <a:ext cx="1572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DRC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(Contd…)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012" y="2613126"/>
            <a:ext cx="3544570" cy="2231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marR="7874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query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expressed as,</a:t>
            </a:r>
            <a:endParaRPr sz="1400">
              <a:latin typeface="Arial"/>
              <a:cs typeface="Arial"/>
            </a:endParaRPr>
          </a:p>
          <a:p>
            <a:pPr marL="83185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latin typeface="Arial"/>
                <a:cs typeface="Arial"/>
              </a:rPr>
              <a:t>{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&lt; </a:t>
            </a:r>
            <a:r>
              <a:rPr sz="1400" spc="-5" dirty="0">
                <a:latin typeface="Arial"/>
                <a:cs typeface="Arial"/>
              </a:rPr>
              <a:t>x</a:t>
            </a:r>
            <a:r>
              <a:rPr sz="1350" spc="-7" baseline="-30864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,</a:t>
            </a:r>
            <a:r>
              <a:rPr sz="1400" spc="-5" dirty="0">
                <a:latin typeface="Arial"/>
                <a:cs typeface="Arial"/>
              </a:rPr>
              <a:t> ...,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n</a:t>
            </a:r>
            <a:r>
              <a:rPr sz="1350" spc="202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&gt; |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(x</a:t>
            </a:r>
            <a:r>
              <a:rPr sz="1350" spc="-7" baseline="-30864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...,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n</a:t>
            </a:r>
            <a:r>
              <a:rPr sz="1350" spc="21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)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400050" marR="175260" indent="-337185">
              <a:lnSpc>
                <a:spcPct val="112100"/>
              </a:lnSpc>
              <a:spcBef>
                <a:spcPts val="3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where, </a:t>
            </a:r>
            <a:r>
              <a:rPr sz="1400" dirty="0">
                <a:latin typeface="Arial"/>
                <a:cs typeface="Arial"/>
              </a:rPr>
              <a:t>&lt;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1</a:t>
            </a:r>
            <a:r>
              <a:rPr sz="1400" spc="-10" dirty="0">
                <a:latin typeface="Arial"/>
                <a:cs typeface="Arial"/>
              </a:rPr>
              <a:t>, x</a:t>
            </a:r>
            <a:r>
              <a:rPr sz="1350" spc="-15" baseline="-30864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, x</a:t>
            </a:r>
            <a:r>
              <a:rPr sz="1350" spc="-15" baseline="-30864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…,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n</a:t>
            </a:r>
            <a:r>
              <a:rPr sz="1350" spc="-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&gt; </a:t>
            </a:r>
            <a:r>
              <a:rPr sz="1400" spc="-5" dirty="0">
                <a:latin typeface="Arial"/>
                <a:cs typeface="Arial"/>
              </a:rPr>
              <a:t>represents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domains </a:t>
            </a:r>
            <a:r>
              <a:rPr sz="1400" spc="-5" dirty="0">
                <a:latin typeface="Arial"/>
                <a:cs typeface="Arial"/>
              </a:rPr>
              <a:t>variables</a:t>
            </a:r>
            <a:endParaRPr sz="1400">
              <a:latin typeface="Arial"/>
              <a:cs typeface="Arial"/>
            </a:endParaRPr>
          </a:p>
          <a:p>
            <a:pPr marL="400050" marR="68580" indent="-337185">
              <a:lnSpc>
                <a:spcPct val="112900"/>
              </a:lnSpc>
              <a:spcBef>
                <a:spcPts val="45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And </a:t>
            </a:r>
            <a:r>
              <a:rPr sz="1400" dirty="0">
                <a:latin typeface="Arial"/>
                <a:cs typeface="Arial"/>
              </a:rPr>
              <a:t>P </a:t>
            </a:r>
            <a:r>
              <a:rPr sz="1400" spc="-5" dirty="0">
                <a:latin typeface="Arial"/>
                <a:cs typeface="Arial"/>
              </a:rPr>
              <a:t>(x</a:t>
            </a:r>
            <a:r>
              <a:rPr sz="1350" spc="-7" baseline="-30864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2</a:t>
            </a:r>
            <a:r>
              <a:rPr sz="1400" spc="-10" dirty="0">
                <a:latin typeface="Arial"/>
                <a:cs typeface="Arial"/>
              </a:rPr>
              <a:t>, x</a:t>
            </a:r>
            <a:r>
              <a:rPr sz="1350" spc="-15" baseline="-30864" dirty="0">
                <a:latin typeface="Arial"/>
                <a:cs typeface="Arial"/>
              </a:rPr>
              <a:t>3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spc="-5" dirty="0">
                <a:latin typeface="Arial"/>
                <a:cs typeface="Arial"/>
              </a:rPr>
              <a:t>…, </a:t>
            </a:r>
            <a:r>
              <a:rPr sz="1400" spc="-10" dirty="0">
                <a:latin typeface="Arial"/>
                <a:cs typeface="Arial"/>
              </a:rPr>
              <a:t>x</a:t>
            </a:r>
            <a:r>
              <a:rPr sz="1350" spc="-15" baseline="-30864" dirty="0">
                <a:latin typeface="Arial"/>
                <a:cs typeface="Arial"/>
              </a:rPr>
              <a:t>n</a:t>
            </a:r>
            <a:r>
              <a:rPr sz="1350" spc="-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) </a:t>
            </a:r>
            <a:r>
              <a:rPr sz="1400" spc="-5" dirty="0">
                <a:latin typeface="Arial"/>
                <a:cs typeface="Arial"/>
              </a:rPr>
              <a:t>represents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condition</a:t>
            </a:r>
            <a:endParaRPr sz="1400">
              <a:latin typeface="Arial"/>
              <a:cs typeface="Arial"/>
            </a:endParaRPr>
          </a:p>
          <a:p>
            <a:pPr marL="400050" marR="159385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400050" algn="l"/>
                <a:tab pos="400685" algn="l"/>
              </a:tabLst>
            </a:pP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formula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Predicate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calculus.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23705"/>
            <a:ext cx="33229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https://www.javatpoint.com/dbms-relational-calculus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216" y="2728341"/>
            <a:ext cx="3454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50" dirty="0"/>
              <a:t> </a:t>
            </a:r>
            <a:r>
              <a:rPr spc="-5" dirty="0"/>
              <a:t>Definition</a:t>
            </a:r>
            <a:r>
              <a:rPr spc="-50" dirty="0"/>
              <a:t> </a:t>
            </a:r>
            <a:r>
              <a:rPr spc="-5" dirty="0"/>
              <a:t>Language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0700" y="1201292"/>
            <a:ext cx="1694815" cy="224701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429641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710689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https://www.geeksforgeeks.org/sql-ddl-dql-dml-dcl-tcl-commands/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8131" y="1007109"/>
            <a:ext cx="345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5" dirty="0"/>
              <a:t> </a:t>
            </a:r>
            <a:r>
              <a:rPr spc="-5" dirty="0"/>
              <a:t>Definition</a:t>
            </a:r>
            <a:r>
              <a:rPr spc="-50" dirty="0"/>
              <a:t> </a:t>
            </a:r>
            <a:r>
              <a:rPr spc="-5" dirty="0"/>
              <a:t>Language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81252" y="1588134"/>
            <a:ext cx="259080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89330" marR="5080" indent="-977265">
              <a:lnSpc>
                <a:spcPct val="100600"/>
              </a:lnSpc>
              <a:spcBef>
                <a:spcPts val="85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Language </a:t>
            </a:r>
            <a:r>
              <a:rPr sz="1800" spc="-48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(DDL)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42666"/>
            <a:ext cx="3331845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19685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DDL </a:t>
            </a:r>
            <a:r>
              <a:rPr sz="1400" dirty="0">
                <a:latin typeface="Arial"/>
                <a:cs typeface="Arial"/>
              </a:rPr>
              <a:t>actually </a:t>
            </a:r>
            <a:r>
              <a:rPr sz="1400" spc="-5" dirty="0">
                <a:latin typeface="Arial"/>
                <a:cs typeface="Arial"/>
              </a:rPr>
              <a:t>consists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the SQL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commands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define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simply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deals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descriptions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schema.</a:t>
            </a:r>
            <a:endParaRPr sz="1400">
              <a:latin typeface="Arial"/>
              <a:cs typeface="Arial"/>
            </a:endParaRPr>
          </a:p>
          <a:p>
            <a:pPr marL="349250" marR="97790" indent="-337185">
              <a:lnSpc>
                <a:spcPct val="115399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modify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database objects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1200403"/>
            <a:ext cx="1694815" cy="22470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51137"/>
            <a:ext cx="385762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https://www.geeksforgeeks.org/sql-ddl-dql-dml-dcl-tcl-commands/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8131" y="1007109"/>
            <a:ext cx="345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5" dirty="0"/>
              <a:t> </a:t>
            </a:r>
            <a:r>
              <a:rPr spc="-5" dirty="0"/>
              <a:t>Definition</a:t>
            </a:r>
            <a:r>
              <a:rPr spc="-50" dirty="0"/>
              <a:t> </a:t>
            </a:r>
            <a:r>
              <a:rPr spc="-5" dirty="0"/>
              <a:t>Language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0510" y="1726819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L(Co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6110"/>
            <a:ext cx="3428365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b="1" dirty="0">
                <a:latin typeface="Arial"/>
                <a:cs typeface="Arial"/>
              </a:rPr>
              <a:t>Examples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of</a:t>
            </a:r>
            <a:r>
              <a:rPr sz="1400" b="1" spc="-4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DDL</a:t>
            </a:r>
            <a:r>
              <a:rPr sz="1400" b="1" spc="-7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commands</a:t>
            </a:r>
            <a:endParaRPr sz="1400">
              <a:latin typeface="Arial"/>
              <a:cs typeface="Arial"/>
            </a:endParaRPr>
          </a:p>
          <a:p>
            <a:pPr marL="349250" marR="561975" indent="-337185">
              <a:lnSpc>
                <a:spcPts val="196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CREATE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10" dirty="0">
                <a:latin typeface="Arial"/>
                <a:cs typeface="Arial"/>
              </a:rPr>
              <a:t> or </a:t>
            </a:r>
            <a:r>
              <a:rPr sz="1400" spc="-5" dirty="0">
                <a:latin typeface="Arial"/>
                <a:cs typeface="Arial"/>
              </a:rPr>
              <a:t>its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objects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DROP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delete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b="1" spc="-5" dirty="0">
                <a:latin typeface="Arial"/>
                <a:cs typeface="Arial"/>
              </a:rPr>
              <a:t>ALTER</a:t>
            </a:r>
            <a:r>
              <a:rPr sz="1400" b="1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alter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1200403"/>
            <a:ext cx="1694815" cy="224701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51137"/>
            <a:ext cx="385762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https://www.geeksforgeeks.org/sql-ddl-dql-dml-dcl-tcl-commands/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46608" y="1007109"/>
            <a:ext cx="3455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5" dirty="0"/>
              <a:t> </a:t>
            </a:r>
            <a:r>
              <a:rPr spc="-5" dirty="0"/>
              <a:t>Definition</a:t>
            </a:r>
            <a:r>
              <a:rPr spc="-50" dirty="0"/>
              <a:t> </a:t>
            </a:r>
            <a:r>
              <a:rPr spc="-5" dirty="0"/>
              <a:t>Language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38986" y="1726819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L(Co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td…)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619222"/>
            <a:ext cx="3442335" cy="22510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Examples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DDL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commands</a:t>
            </a:r>
            <a:endParaRPr sz="1400">
              <a:latin typeface="Arial"/>
              <a:cs typeface="Arial"/>
            </a:endParaRPr>
          </a:p>
          <a:p>
            <a:pPr marL="349250" marR="33782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TRUNCATE </a:t>
            </a:r>
            <a:r>
              <a:rPr sz="1400" dirty="0">
                <a:latin typeface="Arial"/>
                <a:cs typeface="Arial"/>
              </a:rPr>
              <a:t>–is </a:t>
            </a:r>
            <a:r>
              <a:rPr sz="1400" spc="-5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remove </a:t>
            </a:r>
            <a:r>
              <a:rPr sz="1400" dirty="0">
                <a:latin typeface="Arial"/>
                <a:cs typeface="Arial"/>
              </a:rPr>
              <a:t>all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table,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including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endParaRPr sz="1400">
              <a:latin typeface="Arial"/>
              <a:cs typeface="Arial"/>
            </a:endParaRPr>
          </a:p>
          <a:p>
            <a:pPr marL="349250" marR="267335">
              <a:lnSpc>
                <a:spcPct val="1157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spaces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allocated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removed.</a:t>
            </a:r>
            <a:endParaRPr sz="1400">
              <a:latin typeface="Arial"/>
              <a:cs typeface="Arial"/>
            </a:endParaRPr>
          </a:p>
          <a:p>
            <a:pPr marL="349250" marR="55244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COMMENT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add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comments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dictionary.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RENAME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object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existing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00700" y="1200785"/>
            <a:ext cx="1692275" cy="22437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51137"/>
            <a:ext cx="385762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https://www.geeksforgeeks.org/sql-ddl-dql-dml-dcl-tcl-commands/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81885" y="2728341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Operators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14875" y="939634"/>
            <a:ext cx="4209288" cy="34378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382524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708785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4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4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6230" y="1007109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945894" y="1726819"/>
            <a:ext cx="659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42666"/>
            <a:ext cx="3504565" cy="200469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SELECT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σ)</a:t>
            </a:r>
            <a:endParaRPr sz="1400">
              <a:latin typeface="Arial"/>
              <a:cs typeface="Arial"/>
            </a:endParaRPr>
          </a:p>
          <a:p>
            <a:pPr marL="349250" marR="437515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SELECT </a:t>
            </a:r>
            <a:r>
              <a:rPr sz="1400" spc="-5" dirty="0">
                <a:latin typeface="Arial"/>
                <a:cs typeface="Arial"/>
              </a:rPr>
              <a:t>operation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used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selecting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subset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according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Sigma(σ)Symbol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denotes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it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choose</a:t>
            </a:r>
            <a:endParaRPr sz="1400">
              <a:latin typeface="Arial"/>
              <a:cs typeface="Arial"/>
            </a:endParaRPr>
          </a:p>
          <a:p>
            <a:pPr marL="349250" marR="674370">
              <a:lnSpc>
                <a:spcPct val="1159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meet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41240"/>
            <a:ext cx="21291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14875" y="938695"/>
            <a:ext cx="4209288" cy="343789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86230" y="1007109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4623" y="1726819"/>
            <a:ext cx="1969135" cy="104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58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j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ect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PROJECT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π)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39618"/>
            <a:ext cx="3544570" cy="2254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 algn="just">
              <a:lnSpc>
                <a:spcPct val="116100"/>
              </a:lnSpc>
              <a:spcBef>
                <a:spcPts val="10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eliminates all attributes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input </a:t>
            </a:r>
            <a:r>
              <a:rPr sz="1400" spc="-5" dirty="0">
                <a:latin typeface="Arial"/>
                <a:cs typeface="Arial"/>
              </a:rPr>
              <a:t>relation but those mentioned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projection list.</a:t>
            </a:r>
            <a:endParaRPr sz="1400">
              <a:latin typeface="Arial"/>
              <a:cs typeface="Arial"/>
            </a:endParaRPr>
          </a:p>
          <a:p>
            <a:pPr marL="349250" marR="25400" indent="-337185">
              <a:lnSpc>
                <a:spcPct val="115300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projection method defines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relation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contains a </a:t>
            </a:r>
            <a:r>
              <a:rPr sz="1400" spc="-5" dirty="0">
                <a:latin typeface="Arial"/>
                <a:cs typeface="Arial"/>
              </a:rPr>
              <a:t>vertical subset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Relation.</a:t>
            </a:r>
            <a:endParaRPr sz="1400">
              <a:latin typeface="Arial"/>
              <a:cs typeface="Arial"/>
            </a:endParaRPr>
          </a:p>
          <a:p>
            <a:pPr marL="349250" marR="554355" indent="-337185">
              <a:lnSpc>
                <a:spcPct val="1157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extract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specified attributes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eliminates </a:t>
            </a:r>
            <a:r>
              <a:rPr sz="1400" dirty="0">
                <a:latin typeface="Arial"/>
                <a:cs typeface="Arial"/>
              </a:rPr>
              <a:t> duplicate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92421" y="4838191"/>
            <a:ext cx="21291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3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3"/>
              </a:rPr>
              <a:t>l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8420" y="524725"/>
            <a:ext cx="3399789" cy="3828288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925" y="776020"/>
              <a:ext cx="4114165" cy="3366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889505" y="1725295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</a:t>
            </a:r>
            <a:r>
              <a:rPr sz="1800" spc="-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</a:t>
            </a:r>
            <a:r>
              <a:rPr sz="1800" dirty="0">
                <a:solidFill>
                  <a:srgbClr val="585858"/>
                </a:solidFill>
                <a:latin typeface="MS PGothic"/>
                <a:cs typeface="MS PGothic"/>
              </a:rPr>
              <a:t>⋈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8030"/>
            <a:ext cx="3514090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is </a:t>
            </a:r>
            <a:r>
              <a:rPr sz="1400" spc="-5" dirty="0">
                <a:latin typeface="Arial"/>
                <a:cs typeface="Arial"/>
              </a:rPr>
              <a:t>essentially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cartesian </a:t>
            </a:r>
            <a:r>
              <a:rPr sz="1400" dirty="0">
                <a:latin typeface="Arial"/>
                <a:cs typeface="Arial"/>
              </a:rPr>
              <a:t> product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selection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criterion.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3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MS PGothic"/>
                <a:cs typeface="MS PGothic"/>
              </a:rPr>
              <a:t>⋈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9250" marR="254635" indent="-337185">
              <a:lnSpc>
                <a:spcPts val="1930"/>
              </a:lnSpc>
              <a:spcBef>
                <a:spcPts val="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JOIN operation </a:t>
            </a:r>
            <a:r>
              <a:rPr sz="1400" spc="-5" dirty="0">
                <a:latin typeface="Arial"/>
                <a:cs typeface="Arial"/>
              </a:rPr>
              <a:t>also allows joining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variously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160"/>
              </a:spcBef>
            </a:pPr>
            <a:r>
              <a:rPr sz="1400" spc="-5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3925" y="776020"/>
              <a:ext cx="4114165" cy="33665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54098" y="1583563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289935" cy="12623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365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inner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</a:t>
            </a:r>
            <a:endParaRPr sz="1400">
              <a:latin typeface="Arial"/>
              <a:cs typeface="Arial"/>
            </a:endParaRPr>
          </a:p>
          <a:p>
            <a:pPr marL="349250" marR="471805">
              <a:lnSpc>
                <a:spcPct val="115700"/>
              </a:lnSpc>
              <a:spcBef>
                <a:spcPts val="15"/>
              </a:spcBef>
            </a:pPr>
            <a:r>
              <a:rPr sz="1400" spc="-5" dirty="0">
                <a:latin typeface="Arial"/>
                <a:cs typeface="Arial"/>
              </a:rPr>
              <a:t>satisfy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matching criteria are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included.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excluded.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504" y="644397"/>
            <a:ext cx="358584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190625" marR="5080" indent="-117856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Thr</a:t>
            </a:r>
            <a:r>
              <a:rPr spc="-20" dirty="0"/>
              <a:t>e</a:t>
            </a:r>
            <a:r>
              <a:rPr spc="-5" dirty="0"/>
              <a:t>e</a:t>
            </a:r>
            <a:r>
              <a:rPr spc="-35" dirty="0"/>
              <a:t> </a:t>
            </a:r>
            <a:r>
              <a:rPr spc="-25" dirty="0"/>
              <a:t>l</a:t>
            </a:r>
            <a:r>
              <a:rPr spc="-5" dirty="0"/>
              <a:t>ay</a:t>
            </a:r>
            <a:r>
              <a:rPr spc="-25" dirty="0"/>
              <a:t>e</a:t>
            </a:r>
            <a:r>
              <a:rPr spc="-5" dirty="0"/>
              <a:t>r</a:t>
            </a:r>
            <a:r>
              <a:rPr spc="-15" dirty="0"/>
              <a:t>e</a:t>
            </a:r>
            <a:r>
              <a:rPr spc="-5" dirty="0"/>
              <a:t>d</a:t>
            </a:r>
            <a:r>
              <a:rPr spc="-155" dirty="0"/>
              <a:t> </a:t>
            </a:r>
            <a:r>
              <a:rPr dirty="0"/>
              <a:t>Architecture  </a:t>
            </a:r>
            <a:r>
              <a:rPr spc="-5" dirty="0"/>
              <a:t>of</a:t>
            </a:r>
            <a:r>
              <a:rPr spc="-1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13019" y="541019"/>
              <a:ext cx="3571239" cy="35712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77086" y="1719198"/>
            <a:ext cx="1393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Internal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2810637"/>
            <a:ext cx="3524885" cy="12846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32740" indent="-320675">
              <a:lnSpc>
                <a:spcPct val="100000"/>
              </a:lnSpc>
              <a:spcBef>
                <a:spcPts val="30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This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level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also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known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physical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level.</a:t>
            </a:r>
            <a:endParaRPr sz="1200">
              <a:latin typeface="Arial"/>
              <a:cs typeface="Arial"/>
            </a:endParaRPr>
          </a:p>
          <a:p>
            <a:pPr marL="332740" marR="239395" indent="-320675">
              <a:lnSpc>
                <a:spcPts val="1660"/>
              </a:lnSpc>
              <a:spcBef>
                <a:spcPts val="8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This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describes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how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actually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stored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 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storage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devices.</a:t>
            </a:r>
            <a:endParaRPr sz="1200">
              <a:latin typeface="Arial"/>
              <a:cs typeface="Arial"/>
            </a:endParaRPr>
          </a:p>
          <a:p>
            <a:pPr marL="332740" indent="-320675">
              <a:lnSpc>
                <a:spcPct val="100000"/>
              </a:lnSpc>
              <a:spcBef>
                <a:spcPts val="120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This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also responsible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allocating</a:t>
            </a:r>
            <a:endParaRPr sz="1200">
              <a:latin typeface="Arial"/>
              <a:cs typeface="Arial"/>
            </a:endParaRPr>
          </a:p>
          <a:p>
            <a:pPr marL="332740" marR="5080">
              <a:lnSpc>
                <a:spcPct val="114999"/>
              </a:lnSpc>
            </a:pPr>
            <a:r>
              <a:rPr sz="1200" spc="-5" dirty="0">
                <a:latin typeface="Arial"/>
                <a:cs typeface="Arial"/>
              </a:rPr>
              <a:t>space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to 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data.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This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lowest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architecture.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78121" y="4550909"/>
            <a:ext cx="395414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Source::https://beginnersbook.com/wp-content/uploads/2018/11/dbms_three_level_architecture.png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859790"/>
              <a:ext cx="4570603" cy="20758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54098" y="1722247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6712" y="2861538"/>
            <a:ext cx="3429000" cy="17602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9827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1346200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1.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Theta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87350" marR="55880" indent="-337185">
              <a:lnSpc>
                <a:spcPts val="1960"/>
              </a:lnSpc>
              <a:spcBef>
                <a:spcPts val="100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general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case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join.</a:t>
            </a:r>
            <a:endParaRPr sz="1400">
              <a:latin typeface="Arial"/>
              <a:cs typeface="Arial"/>
            </a:endParaRPr>
          </a:p>
          <a:p>
            <a:pPr marL="387350" indent="-335915">
              <a:lnSpc>
                <a:spcPct val="100000"/>
              </a:lnSpc>
              <a:spcBef>
                <a:spcPts val="145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denoted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θ</a:t>
            </a:r>
            <a:endParaRPr sz="1400">
              <a:latin typeface="Arial"/>
              <a:cs typeface="Arial"/>
            </a:endParaRPr>
          </a:p>
          <a:p>
            <a:pPr marL="3873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87350" algn="l"/>
                <a:tab pos="387985" algn="l"/>
              </a:tabLst>
            </a:pPr>
            <a:r>
              <a:rPr sz="1400" spc="-5" dirty="0">
                <a:latin typeface="Arial"/>
                <a:cs typeface="Arial"/>
              </a:rPr>
              <a:t>Example</a:t>
            </a:r>
            <a:endParaRPr sz="1400">
              <a:latin typeface="Arial"/>
              <a:cs typeface="Arial"/>
            </a:endParaRPr>
          </a:p>
          <a:p>
            <a:pPr marL="844550">
              <a:lnSpc>
                <a:spcPct val="100000"/>
              </a:lnSpc>
              <a:spcBef>
                <a:spcPts val="300"/>
              </a:spcBef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5" dirty="0">
                <a:latin typeface="MS PGothic"/>
                <a:cs typeface="MS PGothic"/>
              </a:rPr>
              <a:t>⋈</a:t>
            </a:r>
            <a:r>
              <a:rPr sz="1350" baseline="-30864" dirty="0">
                <a:latin typeface="Arial"/>
                <a:cs typeface="Arial"/>
              </a:rPr>
              <a:t>θ </a:t>
            </a:r>
            <a:r>
              <a:rPr sz="1350" spc="-157" baseline="-3086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3062463"/>
            <a:ext cx="4570603" cy="20758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859790"/>
              <a:ext cx="4570603" cy="20758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54098" y="1722247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613126"/>
            <a:ext cx="3526790" cy="225298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60960" algn="ctr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1315720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2.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EQUI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equivalence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condition,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becomes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When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uses</a:t>
            </a:r>
            <a:endParaRPr sz="1400">
              <a:latin typeface="Arial"/>
              <a:cs typeface="Arial"/>
            </a:endParaRPr>
          </a:p>
          <a:p>
            <a:pPr marL="349250" marR="159385">
              <a:lnSpc>
                <a:spcPct val="115700"/>
              </a:lnSpc>
              <a:spcBef>
                <a:spcPts val="10"/>
              </a:spcBef>
            </a:pP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equality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comparison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said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equijoin.</a:t>
            </a:r>
            <a:endParaRPr sz="1400">
              <a:latin typeface="Arial"/>
              <a:cs typeface="Arial"/>
            </a:endParaRPr>
          </a:p>
          <a:p>
            <a:pPr marL="349250" marR="36195" indent="-33591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EQUI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difficult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implement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efficiently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RDBMS.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00" y="3062469"/>
            <a:ext cx="4570603" cy="20758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507365"/>
              <a:ext cx="4571365" cy="429552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54098" y="1722247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8094"/>
            <a:ext cx="3385185" cy="200278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60170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Inner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Joins</a:t>
            </a:r>
            <a:endParaRPr sz="1400">
              <a:latin typeface="Arial"/>
              <a:cs typeface="Arial"/>
            </a:endParaRPr>
          </a:p>
          <a:p>
            <a:pPr marL="1223010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3.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Natural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80645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Natural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utilize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comparison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operators.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domain.</a:t>
            </a:r>
            <a:endParaRPr sz="1400">
              <a:latin typeface="Arial"/>
              <a:cs typeface="Arial"/>
            </a:endParaRPr>
          </a:p>
          <a:p>
            <a:pPr marL="349250" marR="52069" indent="-337185">
              <a:lnSpc>
                <a:spcPct val="11510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least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common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10" dirty="0">
                <a:latin typeface="Arial"/>
                <a:cs typeface="Arial"/>
              </a:rPr>
              <a:t> two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507365"/>
              <a:ext cx="4571365" cy="4295521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97710" y="1583563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289935" cy="12623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410335" algn="just">
              <a:lnSpc>
                <a:spcPct val="100000"/>
              </a:lnSpc>
              <a:spcBef>
                <a:spcPts val="365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indent="-337185" algn="just">
              <a:lnSpc>
                <a:spcPct val="100000"/>
              </a:lnSpc>
              <a:spcBef>
                <a:spcPts val="26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along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endParaRPr sz="1400">
              <a:latin typeface="Arial"/>
              <a:cs typeface="Arial"/>
            </a:endParaRPr>
          </a:p>
          <a:p>
            <a:pPr marL="349250" marR="36830" algn="just">
              <a:lnSpc>
                <a:spcPct val="115700"/>
              </a:lnSpc>
              <a:spcBef>
                <a:spcPts val="15"/>
              </a:spcBef>
            </a:pPr>
            <a:r>
              <a:rPr sz="1400" spc="-5" dirty="0">
                <a:latin typeface="Arial"/>
                <a:cs typeface="Arial"/>
              </a:rPr>
              <a:t>satisfy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matching criteria,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dirty="0">
                <a:latin typeface="Arial"/>
                <a:cs typeface="Arial"/>
              </a:rPr>
              <a:t>also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 </a:t>
            </a:r>
            <a:r>
              <a:rPr sz="1400" spc="-5" dirty="0">
                <a:latin typeface="Arial"/>
                <a:cs typeface="Arial"/>
              </a:rPr>
              <a:t>some </a:t>
            </a:r>
            <a:r>
              <a:rPr sz="1400" dirty="0">
                <a:latin typeface="Arial"/>
                <a:cs typeface="Arial"/>
              </a:rPr>
              <a:t>or all </a:t>
            </a:r>
            <a:r>
              <a:rPr sz="1400" spc="-5" dirty="0">
                <a:latin typeface="Arial"/>
                <a:cs typeface="Arial"/>
              </a:rPr>
              <a:t>tuples that </a:t>
            </a:r>
            <a:r>
              <a:rPr sz="1400" dirty="0">
                <a:latin typeface="Arial"/>
                <a:cs typeface="Arial"/>
              </a:rPr>
              <a:t>do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match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criteria.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386454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6325" y="1353439"/>
              <a:ext cx="4036695" cy="1361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6195" y="3095751"/>
              <a:ext cx="770775" cy="6565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97710" y="1583563"/>
            <a:ext cx="558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812" y="2736570"/>
            <a:ext cx="3552825" cy="17570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10335" algn="just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1113155" algn="just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1.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Left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299720" indent="-337185" algn="just">
              <a:lnSpc>
                <a:spcPct val="115900"/>
              </a:lnSpc>
              <a:spcBef>
                <a:spcPts val="10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left outer join, operation allows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keeping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left relation.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5700"/>
              </a:lnSpc>
              <a:spcBef>
                <a:spcPts val="1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 </a:t>
            </a:r>
            <a:r>
              <a:rPr sz="1400" dirty="0">
                <a:latin typeface="Arial"/>
                <a:cs typeface="Arial"/>
              </a:rPr>
              <a:t>if there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no </a:t>
            </a:r>
            <a:r>
              <a:rPr sz="1400" spc="-5" dirty="0">
                <a:latin typeface="Arial"/>
                <a:cs typeface="Arial"/>
              </a:rPr>
              <a:t>matching </a:t>
            </a:r>
            <a:r>
              <a:rPr sz="1400" dirty="0">
                <a:latin typeface="Arial"/>
                <a:cs typeface="Arial"/>
              </a:rPr>
              <a:t>tuple 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</a:t>
            </a:r>
            <a:r>
              <a:rPr sz="1400" spc="-5" dirty="0">
                <a:latin typeface="Arial"/>
                <a:cs typeface="Arial"/>
              </a:rPr>
              <a:t>right relation, then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right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</a:t>
            </a:r>
            <a:r>
              <a:rPr sz="1400" dirty="0">
                <a:latin typeface="Arial"/>
                <a:cs typeface="Arial"/>
              </a:rPr>
              <a:t> 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r>
              <a:rPr sz="1400" spc="-5" dirty="0">
                <a:latin typeface="Arial"/>
                <a:cs typeface="Arial"/>
              </a:rPr>
              <a:t> result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filled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91920" y="4518278"/>
            <a:ext cx="12795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4866" y="4845041"/>
            <a:ext cx="395224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9965" y="1391539"/>
              <a:ext cx="4160392" cy="13233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9520" y="3210051"/>
              <a:ext cx="694613" cy="61849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54098" y="1583563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812" y="2736570"/>
            <a:ext cx="3488054" cy="17570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10335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1053465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2.</a:t>
            </a:r>
            <a:r>
              <a:rPr sz="1400" spc="-5" dirty="0">
                <a:latin typeface="Arial"/>
                <a:cs typeface="Arial"/>
              </a:rPr>
              <a:t> Right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14478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right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outer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join,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keeping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tuple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" dirty="0">
                <a:latin typeface="Arial"/>
                <a:cs typeface="Arial"/>
              </a:rPr>
              <a:t> right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the </a:t>
            </a:r>
            <a:r>
              <a:rPr sz="1400" spc="-5" dirty="0">
                <a:latin typeface="Arial"/>
                <a:cs typeface="Arial"/>
              </a:rPr>
              <a:t>left relation, </a:t>
            </a:r>
            <a:r>
              <a:rPr sz="1400" dirty="0">
                <a:latin typeface="Arial"/>
                <a:cs typeface="Arial"/>
              </a:rPr>
              <a:t>then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left relation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91920" y="4518278"/>
            <a:ext cx="24815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dirty="0">
                <a:latin typeface="Arial"/>
                <a:cs typeface="Arial"/>
              </a:rPr>
              <a:t> 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filled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null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4866" y="4845041"/>
            <a:ext cx="395224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https://www.guru99.com/relational-algebra-dbms.htm</a:t>
            </a:r>
            <a:r>
              <a:rPr sz="700" spc="-10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6230" y="827278"/>
            <a:ext cx="1381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3820" y="3543934"/>
              <a:ext cx="694690" cy="63759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3950" y="1367789"/>
              <a:ext cx="3599053" cy="17138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54098" y="1583563"/>
            <a:ext cx="443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812" y="2613126"/>
            <a:ext cx="3488054" cy="200406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410335">
              <a:lnSpc>
                <a:spcPct val="100000"/>
              </a:lnSpc>
              <a:spcBef>
                <a:spcPts val="360"/>
              </a:spcBef>
            </a:pPr>
            <a:r>
              <a:rPr sz="1400" dirty="0">
                <a:latin typeface="Arial"/>
                <a:cs typeface="Arial"/>
              </a:rPr>
              <a:t>Outer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1117600">
              <a:lnSpc>
                <a:spcPct val="100000"/>
              </a:lnSpc>
              <a:spcBef>
                <a:spcPts val="265"/>
              </a:spcBef>
            </a:pPr>
            <a:r>
              <a:rPr sz="1400" spc="-10" dirty="0">
                <a:latin typeface="Arial"/>
                <a:cs typeface="Arial"/>
              </a:rPr>
              <a:t>3.</a:t>
            </a:r>
            <a:r>
              <a:rPr sz="1400" spc="-5" dirty="0">
                <a:latin typeface="Arial"/>
                <a:cs typeface="Arial"/>
              </a:rPr>
              <a:t> Full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  <a:p>
            <a:pPr marL="349250" marR="156210" indent="-337185">
              <a:lnSpc>
                <a:spcPct val="115799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 a full outer </a:t>
            </a:r>
            <a:r>
              <a:rPr sz="1400" spc="-5" dirty="0">
                <a:latin typeface="Arial"/>
                <a:cs typeface="Arial"/>
              </a:rPr>
              <a:t>join, all tuples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5" dirty="0">
                <a:latin typeface="Arial"/>
                <a:cs typeface="Arial"/>
              </a:rPr>
              <a:t>both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included </a:t>
            </a:r>
            <a:r>
              <a:rPr sz="1400" dirty="0">
                <a:latin typeface="Arial"/>
                <a:cs typeface="Arial"/>
              </a:rPr>
              <a:t>in the </a:t>
            </a:r>
            <a:r>
              <a:rPr sz="1400" spc="-5" dirty="0">
                <a:latin typeface="Arial"/>
                <a:cs typeface="Arial"/>
              </a:rPr>
              <a:t>result,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irrespective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condition.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However,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matching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found in the </a:t>
            </a:r>
            <a:r>
              <a:rPr sz="1400" spc="-5" dirty="0">
                <a:latin typeface="Arial"/>
                <a:cs typeface="Arial"/>
              </a:rPr>
              <a:t>left relation, </a:t>
            </a:r>
            <a:r>
              <a:rPr sz="1400" dirty="0">
                <a:latin typeface="Arial"/>
                <a:cs typeface="Arial"/>
              </a:rPr>
              <a:t>then 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left relation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join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91920" y="4641722"/>
            <a:ext cx="248158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dirty="0">
                <a:latin typeface="Arial"/>
                <a:cs typeface="Arial"/>
              </a:rPr>
              <a:t> 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filled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null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34866" y="4846565"/>
            <a:ext cx="338836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6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6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4413" y="1008634"/>
            <a:ext cx="148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31594" y="1726819"/>
            <a:ext cx="889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1312" y="2619222"/>
            <a:ext cx="3663950" cy="20008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95885">
              <a:lnSpc>
                <a:spcPct val="100000"/>
              </a:lnSpc>
              <a:spcBef>
                <a:spcPts val="360"/>
              </a:spcBef>
            </a:pPr>
            <a:r>
              <a:rPr sz="1400" spc="-5" dirty="0">
                <a:latin typeface="Arial"/>
                <a:cs typeface="Arial"/>
              </a:rPr>
              <a:t>RENAME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(symbol: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ρ)</a:t>
            </a:r>
            <a:endParaRPr sz="1400">
              <a:latin typeface="Arial"/>
              <a:cs typeface="Arial"/>
            </a:endParaRPr>
          </a:p>
          <a:p>
            <a:pPr marL="412750" marR="81280" indent="-337185">
              <a:lnSpc>
                <a:spcPct val="115700"/>
              </a:lnSpc>
              <a:buChar char="●"/>
              <a:tabLst>
                <a:tab pos="412750" algn="l"/>
                <a:tab pos="413384" algn="l"/>
              </a:tabLst>
            </a:pPr>
            <a:r>
              <a:rPr sz="1400" spc="-5" dirty="0">
                <a:latin typeface="Arial"/>
                <a:cs typeface="Arial"/>
              </a:rPr>
              <a:t>The results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relational algebra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also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without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name.</a:t>
            </a:r>
            <a:endParaRPr sz="1400">
              <a:latin typeface="Arial"/>
              <a:cs typeface="Arial"/>
            </a:endParaRPr>
          </a:p>
          <a:p>
            <a:pPr marL="412750" marR="527050" indent="-337185">
              <a:lnSpc>
                <a:spcPct val="115700"/>
              </a:lnSpc>
              <a:spcBef>
                <a:spcPts val="5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operation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allows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us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rename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output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relation.</a:t>
            </a:r>
            <a:endParaRPr sz="1400">
              <a:latin typeface="Arial"/>
              <a:cs typeface="Arial"/>
            </a:endParaRPr>
          </a:p>
          <a:p>
            <a:pPr marL="4127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denoted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small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Greek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letter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rho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i="1" spc="-5" dirty="0">
                <a:latin typeface="Arial"/>
                <a:cs typeface="Arial"/>
              </a:rPr>
              <a:t>ρ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4127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Notation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ρ</a:t>
            </a:r>
            <a:r>
              <a:rPr sz="1400" i="1" spc="-25" dirty="0">
                <a:latin typeface="Arial"/>
                <a:cs typeface="Arial"/>
              </a:rPr>
              <a:t> </a:t>
            </a:r>
            <a:r>
              <a:rPr sz="1350" baseline="-27777" dirty="0">
                <a:latin typeface="Arial"/>
                <a:cs typeface="Arial"/>
              </a:rPr>
              <a:t>x</a:t>
            </a:r>
            <a:r>
              <a:rPr sz="1350" spc="142" baseline="-27777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(E)</a:t>
            </a:r>
            <a:endParaRPr sz="1400">
              <a:latin typeface="Arial"/>
              <a:cs typeface="Arial"/>
            </a:endParaRPr>
          </a:p>
          <a:p>
            <a:pPr marL="412750" indent="-337185">
              <a:lnSpc>
                <a:spcPct val="100000"/>
              </a:lnSpc>
              <a:spcBef>
                <a:spcPts val="240"/>
              </a:spcBef>
              <a:buChar char="●"/>
              <a:tabLst>
                <a:tab pos="412750" algn="l"/>
                <a:tab pos="413384" algn="l"/>
              </a:tabLst>
            </a:pPr>
            <a:r>
              <a:rPr sz="1400" dirty="0">
                <a:latin typeface="Arial"/>
                <a:cs typeface="Arial"/>
              </a:rPr>
              <a:t>Where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result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expression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5509" y="858011"/>
            <a:ext cx="4245228" cy="214249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920" y="4644770"/>
            <a:ext cx="17386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saved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name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x.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866" y="4851137"/>
            <a:ext cx="338836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127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34413" y="828802"/>
            <a:ext cx="1482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Arial"/>
                <a:cs typeface="Arial"/>
              </a:rPr>
              <a:t>Operators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45082" y="1726819"/>
            <a:ext cx="146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6110"/>
            <a:ext cx="3498215" cy="1757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13335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Difference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denoted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‘A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–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B’,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containing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</a:t>
            </a:r>
            <a:r>
              <a:rPr sz="1400" spc="-15" dirty="0">
                <a:latin typeface="Arial"/>
                <a:cs typeface="Arial"/>
              </a:rPr>
              <a:t> 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set A </a:t>
            </a:r>
            <a:r>
              <a:rPr sz="1400" spc="-5" dirty="0">
                <a:latin typeface="Arial"/>
                <a:cs typeface="Arial"/>
              </a:rPr>
              <a:t>but not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10" dirty="0">
                <a:latin typeface="Arial"/>
                <a:cs typeface="Arial"/>
              </a:rPr>
              <a:t>B. </a:t>
            </a:r>
            <a:r>
              <a:rPr sz="1400" spc="-5" dirty="0">
                <a:latin typeface="Arial"/>
                <a:cs typeface="Arial"/>
              </a:rPr>
              <a:t>i.e </a:t>
            </a:r>
            <a:r>
              <a:rPr sz="1400" dirty="0">
                <a:latin typeface="Arial"/>
                <a:cs typeface="Arial"/>
              </a:rPr>
              <a:t>all </a:t>
            </a:r>
            <a:r>
              <a:rPr sz="1400" spc="-5" dirty="0">
                <a:latin typeface="Arial"/>
                <a:cs typeface="Arial"/>
              </a:rPr>
              <a:t>elements </a:t>
            </a:r>
            <a:r>
              <a:rPr sz="1400" dirty="0">
                <a:latin typeface="Arial"/>
                <a:cs typeface="Arial"/>
              </a:rPr>
              <a:t>of 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except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</a:t>
            </a:r>
            <a:r>
              <a:rPr sz="1400" spc="-15" dirty="0">
                <a:latin typeface="Arial"/>
                <a:cs typeface="Arial"/>
              </a:rPr>
              <a:t>B.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20" dirty="0">
                <a:latin typeface="Arial"/>
                <a:cs typeface="Arial"/>
              </a:rPr>
              <a:t>x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−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0,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5" dirty="0">
                <a:latin typeface="Arial"/>
                <a:cs typeface="Arial"/>
              </a:rPr>
              <a:t>2</a:t>
            </a:r>
            <a:r>
              <a:rPr sz="1400" dirty="0">
                <a:latin typeface="Arial"/>
                <a:cs typeface="Arial"/>
              </a:rPr>
              <a:t>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3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13,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},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10,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11,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75"/>
              </a:spcBef>
            </a:pPr>
            <a:r>
              <a:rPr sz="1400" spc="-5" dirty="0">
                <a:latin typeface="Arial"/>
                <a:cs typeface="Arial"/>
              </a:rPr>
              <a:t>12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}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(B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=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{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14,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15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}.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Here,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we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00040" y="858011"/>
            <a:ext cx="2853690" cy="255117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1920" y="4647818"/>
            <a:ext cx="18967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50"/>
              </a:lnSpc>
            </a:pPr>
            <a:r>
              <a:rPr sz="1400" dirty="0">
                <a:latin typeface="Arial"/>
                <a:cs typeface="Arial"/>
              </a:rPr>
              <a:t>can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see</a:t>
            </a:r>
            <a:r>
              <a:rPr sz="1400" spc="-10" dirty="0">
                <a:latin typeface="Arial"/>
                <a:cs typeface="Arial"/>
              </a:rPr>
              <a:t> (A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B)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≠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(B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866" y="4851137"/>
            <a:ext cx="3386454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00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https://www.guru99.com/relational-algebra-dbms.htm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  <a:hlinkClick r:id="rId5"/>
              </a:rPr>
              <a:t>l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3" y="827278"/>
            <a:ext cx="378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Different</a:t>
            </a:r>
            <a:r>
              <a:rPr spc="-50" dirty="0"/>
              <a:t> </a:t>
            </a:r>
            <a:r>
              <a:rPr spc="-5" dirty="0"/>
              <a:t>level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5" y="936625"/>
              <a:ext cx="3965194" cy="29724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9968" y="1722247"/>
            <a:ext cx="3018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Physical,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&amp;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View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3331" y="2390013"/>
            <a:ext cx="3959225" cy="1174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17780">
              <a:lnSpc>
                <a:spcPct val="114999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three-schema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architecture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defines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at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three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levels:</a:t>
            </a:r>
            <a:endParaRPr sz="1200">
              <a:latin typeface="Arial"/>
              <a:cs typeface="Arial"/>
            </a:endParaRPr>
          </a:p>
          <a:p>
            <a:pPr marL="386080" indent="-335280">
              <a:lnSpc>
                <a:spcPct val="100000"/>
              </a:lnSpc>
              <a:spcBef>
                <a:spcPts val="395"/>
              </a:spcBef>
              <a:buSzPct val="116666"/>
              <a:buChar char="●"/>
              <a:tabLst>
                <a:tab pos="385445" algn="l"/>
                <a:tab pos="386080" algn="l"/>
              </a:tabLst>
            </a:pPr>
            <a:r>
              <a:rPr sz="1200" spc="-5" dirty="0">
                <a:latin typeface="Arial"/>
                <a:cs typeface="Arial"/>
              </a:rPr>
              <a:t>Physical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(internal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level)</a:t>
            </a:r>
            <a:endParaRPr sz="1200">
              <a:latin typeface="Arial"/>
              <a:cs typeface="Arial"/>
            </a:endParaRPr>
          </a:p>
          <a:p>
            <a:pPr marL="386080" indent="-335280">
              <a:lnSpc>
                <a:spcPct val="100000"/>
              </a:lnSpc>
              <a:spcBef>
                <a:spcPts val="515"/>
              </a:spcBef>
              <a:buSzPct val="116666"/>
              <a:buChar char="●"/>
              <a:tabLst>
                <a:tab pos="385445" algn="l"/>
                <a:tab pos="386080" algn="l"/>
              </a:tabLst>
            </a:pPr>
            <a:r>
              <a:rPr sz="1200" spc="-5" dirty="0">
                <a:latin typeface="Arial"/>
                <a:cs typeface="Arial"/>
              </a:rPr>
              <a:t>Logical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(conceptual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level)</a:t>
            </a:r>
            <a:endParaRPr sz="1200">
              <a:latin typeface="Arial"/>
              <a:cs typeface="Arial"/>
            </a:endParaRPr>
          </a:p>
          <a:p>
            <a:pPr marL="303530" indent="-253365">
              <a:lnSpc>
                <a:spcPct val="100000"/>
              </a:lnSpc>
              <a:spcBef>
                <a:spcPts val="455"/>
              </a:spcBef>
              <a:buSzPct val="116666"/>
              <a:buChar char="●"/>
              <a:tabLst>
                <a:tab pos="303530" algn="l"/>
                <a:tab pos="304165" algn="l"/>
              </a:tabLst>
            </a:pPr>
            <a:r>
              <a:rPr sz="1800" baseline="-37037" dirty="0">
                <a:latin typeface="Arial"/>
                <a:cs typeface="Arial"/>
              </a:rPr>
              <a:t>.</a:t>
            </a:r>
            <a:r>
              <a:rPr sz="1800" spc="-75" baseline="-37037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View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(external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level)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416" y="4019499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07304" y="4552432"/>
            <a:ext cx="3339465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3" y="827278"/>
            <a:ext cx="378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Different</a:t>
            </a:r>
            <a:r>
              <a:rPr spc="-50" dirty="0"/>
              <a:t> </a:t>
            </a:r>
            <a:r>
              <a:rPr spc="-5" dirty="0"/>
              <a:t>level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5" y="936625"/>
              <a:ext cx="3965194" cy="29724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81431" y="1722247"/>
            <a:ext cx="4081779" cy="1350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017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Physical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347980" marR="5080" indent="-335280" algn="just">
              <a:lnSpc>
                <a:spcPct val="115799"/>
              </a:lnSpc>
              <a:buChar char="●"/>
              <a:tabLst>
                <a:tab pos="347980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internal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how</a:t>
            </a:r>
            <a:r>
              <a:rPr sz="1400" b="1" spc="-5" dirty="0">
                <a:latin typeface="Arial"/>
                <a:cs typeface="Arial"/>
              </a:rPr>
              <a:t> the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is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stored</a:t>
            </a:r>
            <a:r>
              <a:rPr sz="1400" b="1" dirty="0">
                <a:latin typeface="Arial"/>
                <a:cs typeface="Arial"/>
              </a:rPr>
              <a:t> in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hardware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431" y="3081909"/>
            <a:ext cx="1817370" cy="5988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347980" marR="5080" indent="-335280">
              <a:lnSpc>
                <a:spcPct val="102099"/>
              </a:lnSpc>
              <a:spcBef>
                <a:spcPts val="65"/>
              </a:spcBef>
              <a:buChar char="●"/>
              <a:tabLst>
                <a:tab pos="347345" algn="l"/>
                <a:tab pos="347980" algn="l"/>
                <a:tab pos="1044575" algn="l"/>
              </a:tabLst>
            </a:pPr>
            <a:r>
              <a:rPr sz="1400" spc="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 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so	</a:t>
            </a:r>
            <a:r>
              <a:rPr sz="1400" spc="-15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dirty="0">
                <a:latin typeface="Arial"/>
                <a:cs typeface="Arial"/>
              </a:rPr>
              <a:t>crib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  </a:t>
            </a:r>
            <a:r>
              <a:rPr sz="1400" spc="-5" dirty="0">
                <a:latin typeface="Arial"/>
                <a:cs typeface="Arial"/>
              </a:rPr>
              <a:t>accessed.</a:t>
            </a:r>
            <a:endParaRPr sz="1400">
              <a:latin typeface="Arial"/>
              <a:cs typeface="Arial"/>
            </a:endParaRPr>
          </a:p>
          <a:p>
            <a:pPr marL="265430">
              <a:lnSpc>
                <a:spcPts val="111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32405" y="3081909"/>
            <a:ext cx="2066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7205" algn="l"/>
                <a:tab pos="904240" algn="l"/>
                <a:tab pos="1408430" algn="l"/>
                <a:tab pos="1855470" algn="l"/>
              </a:tabLst>
            </a:pPr>
            <a:r>
              <a:rPr sz="1400" dirty="0">
                <a:latin typeface="Arial"/>
                <a:cs typeface="Arial"/>
              </a:rPr>
              <a:t>how	the	da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a	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an	</a:t>
            </a:r>
            <a:r>
              <a:rPr sz="1400" spc="-5" dirty="0">
                <a:latin typeface="Arial"/>
                <a:cs typeface="Arial"/>
              </a:rPr>
              <a:t>be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4030167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552432"/>
            <a:ext cx="3339465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3" y="827278"/>
            <a:ext cx="378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Different</a:t>
            </a:r>
            <a:r>
              <a:rPr spc="-50" dirty="0"/>
              <a:t> </a:t>
            </a:r>
            <a:r>
              <a:rPr spc="-5" dirty="0"/>
              <a:t>level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5" y="936625"/>
              <a:ext cx="3965194" cy="29724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17931" y="1722247"/>
            <a:ext cx="4171315" cy="254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953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Logical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Arial"/>
              <a:cs typeface="Arial"/>
            </a:endParaRPr>
          </a:p>
          <a:p>
            <a:pPr marL="411480" marR="166370" indent="-335280">
              <a:lnSpc>
                <a:spcPct val="115799"/>
              </a:lnSpc>
              <a:buChar char="●"/>
              <a:tabLst>
                <a:tab pos="410845" algn="l"/>
                <a:tab pos="411480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Here,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stored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entity</a:t>
            </a:r>
            <a:endParaRPr sz="1400">
              <a:latin typeface="Arial"/>
              <a:cs typeface="Arial"/>
            </a:endParaRPr>
          </a:p>
          <a:p>
            <a:pPr marL="411480">
              <a:lnSpc>
                <a:spcPct val="100000"/>
              </a:lnSpc>
              <a:spcBef>
                <a:spcPts val="265"/>
              </a:spcBef>
            </a:pPr>
            <a:r>
              <a:rPr sz="1400" b="1" spc="-5" dirty="0">
                <a:latin typeface="Arial"/>
                <a:cs typeface="Arial"/>
              </a:rPr>
              <a:t>set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entities</a:t>
            </a:r>
            <a:r>
              <a:rPr sz="1400" spc="-5" dirty="0">
                <a:latin typeface="Arial"/>
                <a:cs typeface="Arial"/>
              </a:rPr>
              <a:t>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their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types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411480" indent="-335280">
              <a:lnSpc>
                <a:spcPct val="100000"/>
              </a:lnSpc>
              <a:spcBef>
                <a:spcPts val="275"/>
              </a:spcBef>
              <a:buChar char="●"/>
              <a:tabLst>
                <a:tab pos="410845" algn="l"/>
                <a:tab pos="411480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relationship</a:t>
            </a:r>
            <a:r>
              <a:rPr sz="1400" b="1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among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sets,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 marL="411480" marR="81280" indent="-82550">
              <a:lnSpc>
                <a:spcPts val="2010"/>
              </a:lnSpc>
              <a:spcBef>
                <a:spcPts val="60"/>
              </a:spcBef>
            </a:pPr>
            <a:r>
              <a:rPr sz="1800" baseline="-37037" dirty="0">
                <a:latin typeface="Arial"/>
                <a:cs typeface="Arial"/>
              </a:rPr>
              <a:t>.</a:t>
            </a:r>
            <a:r>
              <a:rPr sz="1800" spc="-37" baseline="-37037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operations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performed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retrieve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modify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certain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constraints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on</a:t>
            </a:r>
            <a:r>
              <a:rPr sz="1400" b="1" spc="-25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the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r>
              <a:rPr sz="1400" spc="-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Arial"/>
              <a:cs typeface="Arial"/>
            </a:endParaRPr>
          </a:p>
          <a:p>
            <a:pPr marL="32893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07304" y="4552432"/>
            <a:ext cx="3339465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39108" y="202715"/>
            <a:ext cx="760778" cy="23848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063" y="504190"/>
            <a:ext cx="412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-4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dirty="0"/>
              <a:t>section,</a:t>
            </a:r>
            <a:r>
              <a:rPr spc="-30" dirty="0"/>
              <a:t> </a:t>
            </a:r>
            <a:r>
              <a:rPr spc="-5" dirty="0"/>
              <a:t>we</a:t>
            </a:r>
            <a:r>
              <a:rPr spc="-25" dirty="0"/>
              <a:t> </a:t>
            </a:r>
            <a:r>
              <a:rPr spc="-5" dirty="0"/>
              <a:t>will</a:t>
            </a:r>
            <a:r>
              <a:rPr spc="-20" dirty="0"/>
              <a:t> </a:t>
            </a:r>
            <a:r>
              <a:rPr spc="-5" dirty="0"/>
              <a:t>discuss: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7340" y="1197229"/>
            <a:ext cx="5969000" cy="316928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mapping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constraints.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Basic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Concepts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Structure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2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Hierarchical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Network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RDBMS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algebra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2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Understanding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technologies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443" y="827278"/>
            <a:ext cx="3781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Different</a:t>
            </a:r>
            <a:r>
              <a:rPr spc="-50" dirty="0"/>
              <a:t> </a:t>
            </a:r>
            <a:r>
              <a:rPr spc="-5" dirty="0"/>
              <a:t>level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45" dirty="0"/>
              <a:t> </a:t>
            </a:r>
            <a:r>
              <a:rPr spc="-5" dirty="0"/>
              <a:t>abstraction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3475" y="936625"/>
              <a:ext cx="3965194" cy="297243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50822" y="1722247"/>
            <a:ext cx="1049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View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level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631" y="2378316"/>
            <a:ext cx="3934460" cy="1885314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 marL="398780" marR="81280" indent="-335280">
              <a:lnSpc>
                <a:spcPts val="1939"/>
              </a:lnSpc>
              <a:spcBef>
                <a:spcPts val="40"/>
              </a:spcBef>
              <a:buChar char="●"/>
              <a:tabLst>
                <a:tab pos="398145" algn="l"/>
                <a:tab pos="398780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highest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level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abstraction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exhibits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whole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98780" indent="-335280">
              <a:lnSpc>
                <a:spcPct val="100000"/>
              </a:lnSpc>
              <a:spcBef>
                <a:spcPts val="175"/>
              </a:spcBef>
              <a:buChar char="●"/>
              <a:tabLst>
                <a:tab pos="398145" algn="l"/>
                <a:tab pos="398780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exhibits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</a:t>
            </a:r>
            <a:endParaRPr sz="1400">
              <a:latin typeface="Arial"/>
              <a:cs typeface="Arial"/>
            </a:endParaRPr>
          </a:p>
          <a:p>
            <a:pPr marL="316230">
              <a:lnSpc>
                <a:spcPct val="100000"/>
              </a:lnSpc>
              <a:spcBef>
                <a:spcPts val="275"/>
              </a:spcBef>
            </a:pPr>
            <a:r>
              <a:rPr sz="1800" baseline="-30092" dirty="0">
                <a:latin typeface="Arial"/>
                <a:cs typeface="Arial"/>
              </a:rPr>
              <a:t>.</a:t>
            </a:r>
            <a:r>
              <a:rPr sz="1800" spc="-112" baseline="-30092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interested.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150">
              <a:latin typeface="Arial"/>
              <a:cs typeface="Arial"/>
            </a:endParaRPr>
          </a:p>
          <a:p>
            <a:pPr marL="31623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2432"/>
            <a:ext cx="3339465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https://binaryterms.com/wp-content/uploads/2019/11/View-of-data-three-schema-arch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itecture.jpg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1430" y="827278"/>
            <a:ext cx="1987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5" dirty="0"/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045" y="791209"/>
              <a:ext cx="4247514" cy="26898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49832" y="1722247"/>
            <a:ext cx="2446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Modeling?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8863" y="2904210"/>
            <a:ext cx="4041140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 models define how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logical structure </a:t>
            </a:r>
            <a:r>
              <a:rPr sz="1400" spc="-15" dirty="0">
                <a:latin typeface="Arial"/>
                <a:cs typeface="Arial"/>
              </a:rPr>
              <a:t>of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modeled.</a:t>
            </a:r>
            <a:endParaRPr sz="1400">
              <a:latin typeface="Arial"/>
              <a:cs typeface="Arial"/>
            </a:endParaRPr>
          </a:p>
          <a:p>
            <a:pPr marL="240029" marR="554990" indent="-240029">
              <a:lnSpc>
                <a:spcPct val="110700"/>
              </a:lnSpc>
              <a:spcBef>
                <a:spcPts val="170"/>
              </a:spcBef>
              <a:buSzPct val="116666"/>
              <a:buChar char="●"/>
              <a:tabLst>
                <a:tab pos="240029" algn="l"/>
              </a:tabLst>
            </a:pPr>
            <a:r>
              <a:rPr sz="1200" dirty="0">
                <a:latin typeface="Arial"/>
                <a:cs typeface="Arial"/>
              </a:rPr>
              <a:t>.</a:t>
            </a:r>
            <a:r>
              <a:rPr sz="1200" spc="175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Data</a:t>
            </a:r>
            <a:r>
              <a:rPr sz="2100" spc="-52" baseline="1984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Models</a:t>
            </a:r>
            <a:r>
              <a:rPr sz="2100" spc="-30" baseline="1984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are</a:t>
            </a:r>
            <a:r>
              <a:rPr sz="2100" spc="-52" baseline="1984" dirty="0">
                <a:latin typeface="Arial"/>
                <a:cs typeface="Arial"/>
              </a:rPr>
              <a:t> </a:t>
            </a:r>
            <a:r>
              <a:rPr sz="2100" baseline="1984" dirty="0">
                <a:latin typeface="Arial"/>
                <a:cs typeface="Arial"/>
              </a:rPr>
              <a:t>fundamental</a:t>
            </a:r>
            <a:r>
              <a:rPr sz="2100" spc="-44" baseline="1984" dirty="0">
                <a:latin typeface="Arial"/>
                <a:cs typeface="Arial"/>
              </a:rPr>
              <a:t> </a:t>
            </a:r>
            <a:r>
              <a:rPr sz="2100" spc="-7" baseline="1984" dirty="0">
                <a:latin typeface="Arial"/>
                <a:cs typeface="Arial"/>
              </a:rPr>
              <a:t>entities</a:t>
            </a:r>
            <a:r>
              <a:rPr sz="2100" spc="-37" baseline="1984" dirty="0">
                <a:latin typeface="Arial"/>
                <a:cs typeface="Arial"/>
              </a:rPr>
              <a:t> </a:t>
            </a:r>
            <a:r>
              <a:rPr sz="2100" spc="7" baseline="1984" dirty="0">
                <a:latin typeface="Arial"/>
                <a:cs typeface="Arial"/>
              </a:rPr>
              <a:t>to </a:t>
            </a:r>
            <a:r>
              <a:rPr sz="2100" spc="-562" baseline="198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introduce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abstraction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DBMS.</a:t>
            </a:r>
            <a:endParaRPr sz="14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108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8529"/>
            <a:ext cx="312293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https://www.assignmenthelp.net/assignment_help/images/database-models.png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1430" y="827278"/>
            <a:ext cx="1987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70" dirty="0"/>
              <a:t> </a:t>
            </a:r>
            <a:r>
              <a:rPr spc="-5" dirty="0"/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22190" y="1384300"/>
              <a:ext cx="4015613" cy="16459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56689" y="1722247"/>
            <a:ext cx="1635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Flat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538220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Flat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 </a:t>
            </a:r>
            <a:r>
              <a:rPr sz="1400" spc="-5" dirty="0">
                <a:latin typeface="Arial"/>
                <a:cs typeface="Arial"/>
              </a:rPr>
              <a:t>is the first introduced </a:t>
            </a:r>
            <a:r>
              <a:rPr sz="1400" dirty="0">
                <a:latin typeface="Arial"/>
                <a:cs typeface="Arial"/>
              </a:rPr>
              <a:t> traditional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model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where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kept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 plane.</a:t>
            </a:r>
            <a:endParaRPr sz="1400">
              <a:latin typeface="Arial"/>
              <a:cs typeface="Arial"/>
            </a:endParaRPr>
          </a:p>
          <a:p>
            <a:pPr marL="349250" marR="347345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old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much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scientific.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8529"/>
            <a:ext cx="312293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https://www.assignmenthelp.net/assignment_help/images/database-models.png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88110" y="0"/>
            <a:ext cx="2268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</a:rPr>
              <a:t>Relational</a:t>
            </a:r>
            <a:r>
              <a:rPr sz="1800" spc="-4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Data</a:t>
            </a:r>
            <a:r>
              <a:rPr sz="1800" spc="-35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Model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678269" y="1421997"/>
            <a:ext cx="3397250" cy="20986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8100" marR="378460">
              <a:lnSpc>
                <a:spcPct val="63600"/>
              </a:lnSpc>
              <a:spcBef>
                <a:spcPts val="625"/>
              </a:spcBef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most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popular</a:t>
            </a: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extensively</a:t>
            </a: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data </a:t>
            </a:r>
            <a:r>
              <a:rPr sz="1200" spc="-3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400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3600" spc="-600" baseline="-9259" dirty="0">
                <a:latin typeface="Arial"/>
                <a:cs typeface="Arial"/>
              </a:rPr>
              <a:t>D</a:t>
            </a:r>
            <a:r>
              <a:rPr sz="1200" spc="-400" dirty="0">
                <a:solidFill>
                  <a:srgbClr val="585858"/>
                </a:solidFill>
                <a:latin typeface="Arial"/>
                <a:cs typeface="Arial"/>
              </a:rPr>
              <a:t>th</a:t>
            </a:r>
            <a:r>
              <a:rPr sz="3600" spc="-600" baseline="-9259" dirty="0">
                <a:latin typeface="Arial"/>
                <a:cs typeface="Arial"/>
              </a:rPr>
              <a:t>a</a:t>
            </a:r>
            <a:r>
              <a:rPr sz="1200" spc="-4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3600" spc="-509" baseline="-9259" dirty="0">
                <a:latin typeface="Arial"/>
                <a:cs typeface="Arial"/>
              </a:rPr>
              <a:t>t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3600" spc="-509" baseline="-9259" dirty="0">
                <a:latin typeface="Arial"/>
                <a:cs typeface="Arial"/>
              </a:rPr>
              <a:t>a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latio</a:t>
            </a:r>
            <a:r>
              <a:rPr sz="3600" spc="-509" baseline="-9259" dirty="0">
                <a:latin typeface="Arial"/>
                <a:cs typeface="Arial"/>
              </a:rPr>
              <a:t>M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nal</a:t>
            </a:r>
            <a:r>
              <a:rPr sz="3600" spc="-509" baseline="-9259" dirty="0">
                <a:latin typeface="Arial"/>
                <a:cs typeface="Arial"/>
              </a:rPr>
              <a:t>o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da</a:t>
            </a:r>
            <a:r>
              <a:rPr sz="3600" spc="-509" baseline="-9259" dirty="0">
                <a:latin typeface="Arial"/>
                <a:cs typeface="Arial"/>
              </a:rPr>
              <a:t>d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ta</a:t>
            </a:r>
            <a:r>
              <a:rPr sz="3600" spc="-509" baseline="-9259" dirty="0">
                <a:latin typeface="Arial"/>
                <a:cs typeface="Arial"/>
              </a:rPr>
              <a:t>e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3600" spc="-509" baseline="-9259" dirty="0">
                <a:latin typeface="Arial"/>
                <a:cs typeface="Arial"/>
              </a:rPr>
              <a:t>l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3600" spc="-509" baseline="-9259" dirty="0">
                <a:latin typeface="Arial"/>
                <a:cs typeface="Arial"/>
              </a:rPr>
              <a:t>i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3600" spc="-509" baseline="-9259" dirty="0">
                <a:latin typeface="Arial"/>
                <a:cs typeface="Arial"/>
              </a:rPr>
              <a:t>n</a:t>
            </a:r>
            <a:r>
              <a:rPr sz="1200" spc="-340" dirty="0">
                <a:solidFill>
                  <a:srgbClr val="585858"/>
                </a:solidFill>
                <a:latin typeface="Arial"/>
                <a:cs typeface="Arial"/>
              </a:rPr>
              <a:t>el.</a:t>
            </a:r>
            <a:r>
              <a:rPr sz="3600" spc="-509" baseline="-9259" dirty="0">
                <a:latin typeface="Arial"/>
                <a:cs typeface="Arial"/>
              </a:rPr>
              <a:t>g</a:t>
            </a:r>
            <a:endParaRPr sz="3600" baseline="-9259">
              <a:latin typeface="Arial"/>
              <a:cs typeface="Arial"/>
            </a:endParaRPr>
          </a:p>
          <a:p>
            <a:pPr marL="38100">
              <a:lnSpc>
                <a:spcPts val="1415"/>
              </a:lnSpc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allows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be stored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in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tables</a:t>
            </a:r>
            <a:r>
              <a:rPr sz="12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called</a:t>
            </a:r>
            <a:r>
              <a:rPr sz="12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relation.</a:t>
            </a:r>
            <a:endParaRPr sz="1200">
              <a:latin typeface="Arial"/>
              <a:cs typeface="Arial"/>
            </a:endParaRPr>
          </a:p>
          <a:p>
            <a:pPr marL="38100" marR="30480">
              <a:lnSpc>
                <a:spcPct val="114999"/>
              </a:lnSpc>
              <a:spcBef>
                <a:spcPts val="5"/>
              </a:spcBef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relations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normalized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 normalized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 relation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values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known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as</a:t>
            </a:r>
            <a:r>
              <a:rPr sz="1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atomic</a:t>
            </a:r>
            <a:r>
              <a:rPr sz="1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values.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E 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ach of the rows in a relation is called tuples which </a:t>
            </a:r>
            <a:r>
              <a:rPr sz="1200" spc="-3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contains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 unique</a:t>
            </a:r>
            <a:r>
              <a:rPr sz="1200" spc="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value.</a:t>
            </a:r>
            <a:endParaRPr sz="1200">
              <a:latin typeface="Arial"/>
              <a:cs typeface="Arial"/>
            </a:endParaRPr>
          </a:p>
          <a:p>
            <a:pPr marL="38100" marR="480059">
              <a:lnSpc>
                <a:spcPct val="114999"/>
              </a:lnSpc>
            </a:pP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attributes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585858"/>
                </a:solidFill>
                <a:latin typeface="Arial"/>
                <a:cs typeface="Arial"/>
              </a:rPr>
              <a:t>the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values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in</a:t>
            </a:r>
            <a:r>
              <a:rPr sz="12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each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sz="1200" spc="-3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columns which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are</a:t>
            </a:r>
            <a:r>
              <a:rPr sz="12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200" spc="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the </a:t>
            </a:r>
            <a:r>
              <a:rPr sz="1200" spc="-10" dirty="0">
                <a:solidFill>
                  <a:srgbClr val="585858"/>
                </a:solidFill>
                <a:latin typeface="Arial"/>
                <a:cs typeface="Arial"/>
              </a:rPr>
              <a:t>same</a:t>
            </a:r>
            <a:r>
              <a:rPr sz="1200" spc="-5" dirty="0">
                <a:solidFill>
                  <a:srgbClr val="585858"/>
                </a:solidFill>
                <a:latin typeface="Arial"/>
                <a:cs typeface="Arial"/>
              </a:rPr>
              <a:t> domain.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4416" y="3472433"/>
            <a:ext cx="75565" cy="80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9786"/>
            <a:ext cx="770890" cy="30265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3295" y="966724"/>
            <a:ext cx="4056887" cy="2565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8529"/>
            <a:ext cx="3122930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https://www.assignmenthelp.net/assignment_help/images/database-models.png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827278"/>
            <a:ext cx="2546985" cy="662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45" dirty="0"/>
              <a:t> </a:t>
            </a:r>
            <a:r>
              <a:rPr spc="-5" dirty="0"/>
              <a:t>Modeling</a:t>
            </a:r>
          </a:p>
          <a:p>
            <a:pPr marL="12700">
              <a:lnSpc>
                <a:spcPts val="2150"/>
              </a:lnSpc>
            </a:pPr>
            <a:r>
              <a:rPr sz="1800" spc="-5" dirty="0">
                <a:solidFill>
                  <a:srgbClr val="585858"/>
                </a:solidFill>
              </a:rPr>
              <a:t>Record</a:t>
            </a:r>
            <a:r>
              <a:rPr sz="1800" spc="-4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base</a:t>
            </a:r>
            <a:r>
              <a:rPr sz="1800" spc="-35" dirty="0">
                <a:solidFill>
                  <a:srgbClr val="585858"/>
                </a:solidFill>
              </a:rPr>
              <a:t> </a:t>
            </a:r>
            <a:r>
              <a:rPr sz="1800" dirty="0">
                <a:solidFill>
                  <a:srgbClr val="585858"/>
                </a:solidFill>
              </a:rPr>
              <a:t>Data</a:t>
            </a:r>
            <a:r>
              <a:rPr sz="1800" spc="-20" dirty="0">
                <a:solidFill>
                  <a:srgbClr val="585858"/>
                </a:solidFill>
              </a:rPr>
              <a:t> </a:t>
            </a:r>
            <a:r>
              <a:rPr sz="1800" spc="-5" dirty="0">
                <a:solidFill>
                  <a:srgbClr val="585858"/>
                </a:solidFill>
              </a:rPr>
              <a:t>Model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54812" y="2861538"/>
            <a:ext cx="3495675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record-based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determine </a:t>
            </a:r>
            <a:r>
              <a:rPr sz="1400" spc="-5" dirty="0">
                <a:latin typeface="Arial"/>
                <a:cs typeface="Arial"/>
              </a:rPr>
              <a:t>the overall design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 database.</a:t>
            </a:r>
            <a:endParaRPr sz="1400">
              <a:latin typeface="Arial"/>
              <a:cs typeface="Arial"/>
            </a:endParaRPr>
          </a:p>
          <a:p>
            <a:pPr marL="349250" marR="1841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model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kinds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 record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types.</a:t>
            </a:r>
            <a:endParaRPr sz="1400">
              <a:latin typeface="Arial"/>
              <a:cs typeface="Arial"/>
            </a:endParaRPr>
          </a:p>
          <a:p>
            <a:pPr marL="349250" marR="316865" indent="-337185">
              <a:lnSpc>
                <a:spcPct val="1149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types has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fixed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length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fixed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number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7304" y="4528210"/>
            <a:ext cx="3369945" cy="3962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https://www.tutorialcup.com/images/dbms/record-based-data-models/Relational-Data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-Models2.png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39615" y="926464"/>
            <a:ext cx="4603115" cy="199771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0866" y="827278"/>
            <a:ext cx="1870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E-R</a:t>
            </a:r>
            <a:r>
              <a:rPr spc="-100" dirty="0"/>
              <a:t> </a:t>
            </a:r>
            <a:r>
              <a:rPr dirty="0"/>
              <a:t>Modeling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73379" y="1461642"/>
            <a:ext cx="4084954" cy="16808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8140" marR="123825" indent="-320040">
              <a:lnSpc>
                <a:spcPct val="81800"/>
              </a:lnSpc>
              <a:spcBef>
                <a:spcPts val="360"/>
              </a:spcBef>
              <a:buChar char="●"/>
              <a:tabLst>
                <a:tab pos="357505" algn="l"/>
                <a:tab pos="358140" algn="l"/>
              </a:tabLst>
            </a:pPr>
            <a:r>
              <a:rPr sz="1200" spc="-5" dirty="0">
                <a:latin typeface="Arial"/>
                <a:cs typeface="Arial"/>
              </a:rPr>
              <a:t>Entity-Relationship (ER) Model is based </a:t>
            </a:r>
            <a:r>
              <a:rPr sz="1200" spc="-10" dirty="0">
                <a:latin typeface="Arial"/>
                <a:cs typeface="Arial"/>
              </a:rPr>
              <a:t>on </a:t>
            </a:r>
            <a:r>
              <a:rPr sz="1200" spc="-5" dirty="0">
                <a:latin typeface="Arial"/>
                <a:cs typeface="Arial"/>
              </a:rPr>
              <a:t>the notion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440" dirty="0">
                <a:latin typeface="Arial"/>
                <a:cs typeface="Arial"/>
              </a:rPr>
              <a:t>o</a:t>
            </a:r>
            <a:r>
              <a:rPr sz="2700" spc="-660" baseline="-30864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200" spc="-44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320" dirty="0">
                <a:latin typeface="Arial"/>
                <a:cs typeface="Arial"/>
              </a:rPr>
              <a:t>r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200" spc="-320" dirty="0">
                <a:latin typeface="Arial"/>
                <a:cs typeface="Arial"/>
              </a:rPr>
              <a:t>ea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200" spc="-320" dirty="0">
                <a:latin typeface="Arial"/>
                <a:cs typeface="Arial"/>
              </a:rPr>
              <a:t>l-w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200" spc="-320" dirty="0">
                <a:latin typeface="Arial"/>
                <a:cs typeface="Arial"/>
              </a:rPr>
              <a:t>o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200" spc="-320" dirty="0">
                <a:latin typeface="Arial"/>
                <a:cs typeface="Arial"/>
              </a:rPr>
              <a:t>rld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200" spc="-320" dirty="0">
                <a:latin typeface="Arial"/>
                <a:cs typeface="Arial"/>
              </a:rPr>
              <a:t>e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200" spc="-320" dirty="0">
                <a:latin typeface="Arial"/>
                <a:cs typeface="Arial"/>
              </a:rPr>
              <a:t>n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200" spc="-320" dirty="0">
                <a:latin typeface="Arial"/>
                <a:cs typeface="Arial"/>
              </a:rPr>
              <a:t>tit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200" spc="-320" dirty="0">
                <a:latin typeface="Arial"/>
                <a:cs typeface="Arial"/>
              </a:rPr>
              <a:t>ie</a:t>
            </a:r>
            <a:r>
              <a:rPr sz="2700" spc="-480" baseline="-30864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200" spc="-320" dirty="0">
                <a:latin typeface="Arial"/>
                <a:cs typeface="Arial"/>
              </a:rPr>
              <a:t>s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200" spc="-345" dirty="0">
                <a:latin typeface="Arial"/>
                <a:cs typeface="Arial"/>
              </a:rPr>
              <a:t>an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200" spc="-345" dirty="0">
                <a:latin typeface="Arial"/>
                <a:cs typeface="Arial"/>
              </a:rPr>
              <a:t>d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200" spc="-345" dirty="0">
                <a:latin typeface="Arial"/>
                <a:cs typeface="Arial"/>
              </a:rPr>
              <a:t>re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200" spc="-345" dirty="0">
                <a:latin typeface="Arial"/>
                <a:cs typeface="Arial"/>
              </a:rPr>
              <a:t>la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1200" spc="-345" dirty="0">
                <a:latin typeface="Arial"/>
                <a:cs typeface="Arial"/>
              </a:rPr>
              <a:t>ti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200" spc="-345" dirty="0">
                <a:latin typeface="Arial"/>
                <a:cs typeface="Arial"/>
              </a:rPr>
              <a:t>on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200" spc="-345" dirty="0">
                <a:latin typeface="Arial"/>
                <a:cs typeface="Arial"/>
              </a:rPr>
              <a:t>s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200" spc="-345" dirty="0">
                <a:latin typeface="Arial"/>
                <a:cs typeface="Arial"/>
              </a:rPr>
              <a:t>h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200" spc="-345" dirty="0">
                <a:latin typeface="Arial"/>
                <a:cs typeface="Arial"/>
              </a:rPr>
              <a:t>ip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200" spc="-345" dirty="0">
                <a:latin typeface="Arial"/>
                <a:cs typeface="Arial"/>
              </a:rPr>
              <a:t>s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200" spc="-345" dirty="0">
                <a:latin typeface="Arial"/>
                <a:cs typeface="Arial"/>
              </a:rPr>
              <a:t>a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200" spc="-345" dirty="0">
                <a:latin typeface="Arial"/>
                <a:cs typeface="Arial"/>
              </a:rPr>
              <a:t>mo</a:t>
            </a:r>
            <a:r>
              <a:rPr sz="2700" spc="-517" baseline="-30864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200" spc="-345" dirty="0">
                <a:latin typeface="Arial"/>
                <a:cs typeface="Arial"/>
              </a:rPr>
              <a:t>ng</a:t>
            </a:r>
            <a:r>
              <a:rPr sz="1200" spc="-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them.</a:t>
            </a:r>
            <a:endParaRPr sz="1200">
              <a:latin typeface="Arial"/>
              <a:cs typeface="Arial"/>
            </a:endParaRPr>
          </a:p>
          <a:p>
            <a:pPr marL="358140" indent="-320040">
              <a:lnSpc>
                <a:spcPct val="100000"/>
              </a:lnSpc>
              <a:spcBef>
                <a:spcPts val="95"/>
              </a:spcBef>
              <a:buChar char="●"/>
              <a:tabLst>
                <a:tab pos="357505" algn="l"/>
                <a:tab pos="358140" algn="l"/>
              </a:tabLst>
            </a:pPr>
            <a:r>
              <a:rPr sz="1200" dirty="0">
                <a:latin typeface="Arial"/>
                <a:cs typeface="Arial"/>
              </a:rPr>
              <a:t>While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formulating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real-world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scenario into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</a:t>
            </a:r>
            <a:endParaRPr sz="1200">
              <a:latin typeface="Arial"/>
              <a:cs typeface="Arial"/>
            </a:endParaRPr>
          </a:p>
          <a:p>
            <a:pPr marL="358140" marR="238125">
              <a:lnSpc>
                <a:spcPct val="114999"/>
              </a:lnSpc>
            </a:pPr>
            <a:r>
              <a:rPr sz="1200" spc="-5" dirty="0">
                <a:latin typeface="Arial"/>
                <a:cs typeface="Arial"/>
              </a:rPr>
              <a:t>model,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ER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creates </a:t>
            </a:r>
            <a:r>
              <a:rPr sz="1200" dirty="0">
                <a:latin typeface="Arial"/>
                <a:cs typeface="Arial"/>
              </a:rPr>
              <a:t>entity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set,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relationship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set,</a:t>
            </a:r>
            <a:r>
              <a:rPr sz="1200" spc="-5" dirty="0">
                <a:latin typeface="Arial"/>
                <a:cs typeface="Arial"/>
              </a:rPr>
              <a:t> general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attributes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constraints.</a:t>
            </a:r>
            <a:endParaRPr sz="1200">
              <a:latin typeface="Arial"/>
              <a:cs typeface="Arial"/>
            </a:endParaRPr>
          </a:p>
          <a:p>
            <a:pPr marL="358140" marR="167640" indent="-320040">
              <a:lnSpc>
                <a:spcPct val="114999"/>
              </a:lnSpc>
              <a:spcBef>
                <a:spcPts val="5"/>
              </a:spcBef>
              <a:buChar char="●"/>
              <a:tabLst>
                <a:tab pos="357505" algn="l"/>
                <a:tab pos="358140" algn="l"/>
              </a:tabLst>
            </a:pPr>
            <a:r>
              <a:rPr sz="1200" spc="-5" dirty="0">
                <a:latin typeface="Arial"/>
                <a:cs typeface="Arial"/>
              </a:rPr>
              <a:t>ER Model is best used </a:t>
            </a:r>
            <a:r>
              <a:rPr sz="1200" dirty="0">
                <a:latin typeface="Arial"/>
                <a:cs typeface="Arial"/>
              </a:rPr>
              <a:t>for </a:t>
            </a:r>
            <a:r>
              <a:rPr sz="1200" spc="-5" dirty="0">
                <a:latin typeface="Arial"/>
                <a:cs typeface="Arial"/>
              </a:rPr>
              <a:t>the conceptual design of a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  <a:p>
            <a:pPr marL="358140" indent="-320040">
              <a:lnSpc>
                <a:spcPct val="100000"/>
              </a:lnSpc>
              <a:spcBef>
                <a:spcPts val="204"/>
              </a:spcBef>
              <a:buChar char="●"/>
              <a:tabLst>
                <a:tab pos="357505" algn="l"/>
                <a:tab pos="358140" algn="l"/>
              </a:tabLst>
            </a:pPr>
            <a:r>
              <a:rPr sz="1200" spc="-5" dirty="0">
                <a:latin typeface="Arial"/>
                <a:cs typeface="Arial"/>
              </a:rPr>
              <a:t>ER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based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−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39" y="3132396"/>
            <a:ext cx="2426970" cy="4883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35"/>
              </a:spcBef>
              <a:buSzPct val="116666"/>
              <a:buChar char="●"/>
              <a:tabLst>
                <a:tab pos="347980" algn="l"/>
                <a:tab pos="348615" algn="l"/>
              </a:tabLst>
            </a:pPr>
            <a:r>
              <a:rPr sz="1200" b="1" spc="-5" dirty="0">
                <a:latin typeface="Arial"/>
                <a:cs typeface="Arial"/>
              </a:rPr>
              <a:t>Entities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their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i="1" spc="-5" dirty="0">
                <a:latin typeface="Arial"/>
                <a:cs typeface="Arial"/>
              </a:rPr>
              <a:t>attributes.</a:t>
            </a:r>
            <a:endParaRPr sz="12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484"/>
              </a:spcBef>
              <a:buSzPct val="116666"/>
              <a:buChar char="●"/>
              <a:tabLst>
                <a:tab pos="347980" algn="l"/>
                <a:tab pos="348615" algn="l"/>
              </a:tabLst>
            </a:pPr>
            <a:r>
              <a:rPr sz="1200" b="1" dirty="0">
                <a:latin typeface="Arial"/>
                <a:cs typeface="Arial"/>
              </a:rPr>
              <a:t>Rel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tionships</a:t>
            </a:r>
            <a:r>
              <a:rPr sz="1200" b="1" spc="-40" dirty="0">
                <a:latin typeface="Arial"/>
                <a:cs typeface="Arial"/>
              </a:rPr>
              <a:t> </a:t>
            </a:r>
            <a:r>
              <a:rPr sz="1200" spc="-15" dirty="0">
                <a:latin typeface="Arial"/>
                <a:cs typeface="Arial"/>
              </a:rPr>
              <a:t>a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ng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</a:t>
            </a:r>
            <a:r>
              <a:rPr sz="1200" dirty="0">
                <a:latin typeface="Arial"/>
                <a:cs typeface="Arial"/>
              </a:rPr>
              <a:t>tities.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6" y="3457194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416" y="4019499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07304" y="4516018"/>
            <a:ext cx="3122930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https://www.assignmenthelp.net/assignment_help/images/database-models.png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4395" y="1489075"/>
            <a:ext cx="4340606" cy="140843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59" y="464565"/>
            <a:ext cx="3236595" cy="11137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Logical</a:t>
            </a:r>
            <a:r>
              <a:rPr spc="-35" dirty="0"/>
              <a:t> </a:t>
            </a:r>
            <a:r>
              <a:rPr spc="-5" dirty="0"/>
              <a:t>Model:</a:t>
            </a:r>
            <a:r>
              <a:rPr spc="-40" dirty="0"/>
              <a:t> </a:t>
            </a:r>
            <a:r>
              <a:rPr dirty="0"/>
              <a:t>Object</a:t>
            </a:r>
            <a:r>
              <a:rPr spc="-40" dirty="0"/>
              <a:t> </a:t>
            </a:r>
            <a:r>
              <a:rPr dirty="0"/>
              <a:t>&amp; </a:t>
            </a:r>
            <a:r>
              <a:rPr spc="-650" dirty="0"/>
              <a:t> </a:t>
            </a:r>
            <a:r>
              <a:rPr spc="-5" dirty="0"/>
              <a:t>Record </a:t>
            </a:r>
            <a:r>
              <a:rPr dirty="0"/>
              <a:t>based – Object </a:t>
            </a:r>
            <a:r>
              <a:rPr spc="5" dirty="0"/>
              <a:t> </a:t>
            </a:r>
            <a:r>
              <a:rPr spc="-5" dirty="0"/>
              <a:t>oriented</a:t>
            </a:r>
            <a:r>
              <a:rPr spc="-15" dirty="0"/>
              <a:t> </a:t>
            </a:r>
            <a:r>
              <a:rPr spc="-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83540" y="1707007"/>
            <a:ext cx="3843654" cy="132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2340">
              <a:lnSpc>
                <a:spcPts val="2045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Steps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347980" indent="-320675">
              <a:lnSpc>
                <a:spcPts val="1325"/>
              </a:lnSpc>
              <a:buChar char="●"/>
              <a:tabLst>
                <a:tab pos="347345" algn="l"/>
                <a:tab pos="347980" algn="l"/>
              </a:tabLst>
            </a:pPr>
            <a:r>
              <a:rPr sz="1200" dirty="0">
                <a:latin typeface="Arial"/>
                <a:cs typeface="Arial"/>
              </a:rPr>
              <a:t>A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logical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describes 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much</a:t>
            </a:r>
            <a:endParaRPr sz="1200">
              <a:latin typeface="Arial"/>
              <a:cs typeface="Arial"/>
            </a:endParaRPr>
          </a:p>
          <a:p>
            <a:pPr marL="347980" marR="5080">
              <a:lnSpc>
                <a:spcPts val="1660"/>
              </a:lnSpc>
              <a:spcBef>
                <a:spcPts val="65"/>
              </a:spcBef>
            </a:pPr>
            <a:r>
              <a:rPr sz="1200" dirty="0">
                <a:latin typeface="Arial"/>
                <a:cs typeface="Arial"/>
              </a:rPr>
              <a:t>detail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possible,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without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regard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to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how</a:t>
            </a:r>
            <a:r>
              <a:rPr sz="1200" spc="-4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they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will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 </a:t>
            </a:r>
            <a:r>
              <a:rPr sz="1200" spc="-3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physical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implemented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database.</a:t>
            </a:r>
            <a:endParaRPr sz="1200">
              <a:latin typeface="Arial"/>
              <a:cs typeface="Arial"/>
            </a:endParaRPr>
          </a:p>
          <a:p>
            <a:pPr marL="347980" indent="-320675">
              <a:lnSpc>
                <a:spcPct val="100000"/>
              </a:lnSpc>
              <a:spcBef>
                <a:spcPts val="110"/>
              </a:spcBef>
              <a:buChar char="●"/>
              <a:tabLst>
                <a:tab pos="347345" algn="l"/>
                <a:tab pos="347980" algn="l"/>
              </a:tabLst>
            </a:pPr>
            <a:r>
              <a:rPr sz="1200" dirty="0">
                <a:latin typeface="Arial"/>
                <a:cs typeface="Arial"/>
              </a:rPr>
              <a:t>Features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logical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include:</a:t>
            </a:r>
            <a:endParaRPr sz="12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405"/>
              </a:spcBef>
              <a:buSzPct val="116666"/>
              <a:buChar char="●"/>
              <a:tabLst>
                <a:tab pos="347345" algn="l"/>
                <a:tab pos="347980" algn="l"/>
              </a:tabLst>
            </a:pPr>
            <a:r>
              <a:rPr sz="1200" spc="-5" dirty="0">
                <a:latin typeface="Arial"/>
                <a:cs typeface="Arial"/>
              </a:rPr>
              <a:t>Includes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entities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relationships among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them.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739" y="3037765"/>
            <a:ext cx="3432810" cy="12153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240"/>
              </a:spcBef>
              <a:buSzPct val="116666"/>
              <a:buChar char="○"/>
              <a:tabLst>
                <a:tab pos="347980" algn="l"/>
                <a:tab pos="348615" algn="l"/>
              </a:tabLst>
            </a:pPr>
            <a:r>
              <a:rPr sz="1200" spc="-5" dirty="0">
                <a:latin typeface="Arial"/>
                <a:cs typeface="Arial"/>
              </a:rPr>
              <a:t>All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attributes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each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specified.</a:t>
            </a:r>
            <a:endParaRPr sz="12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375"/>
              </a:spcBef>
              <a:buSzPct val="116666"/>
              <a:buChar char="○"/>
              <a:tabLst>
                <a:tab pos="347980" algn="l"/>
                <a:tab pos="348615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primary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key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each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entity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specified.</a:t>
            </a:r>
            <a:endParaRPr sz="1200">
              <a:latin typeface="Arial"/>
              <a:cs typeface="Arial"/>
            </a:endParaRPr>
          </a:p>
          <a:p>
            <a:pPr marL="347980" marR="5080" indent="-335915">
              <a:lnSpc>
                <a:spcPct val="121600"/>
              </a:lnSpc>
              <a:spcBef>
                <a:spcPts val="315"/>
              </a:spcBef>
              <a:buSzPct val="116666"/>
              <a:buChar char="○"/>
              <a:tabLst>
                <a:tab pos="347980" algn="l"/>
                <a:tab pos="348615" algn="l"/>
              </a:tabLst>
            </a:pPr>
            <a:r>
              <a:rPr sz="1200" spc="-5" dirty="0">
                <a:latin typeface="Arial"/>
                <a:cs typeface="Arial"/>
              </a:rPr>
              <a:t>Foreign keys (keys identifying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relationship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between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different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entities)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specified.</a:t>
            </a:r>
            <a:endParaRPr sz="12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670"/>
              </a:spcBef>
              <a:buSzPct val="116666"/>
              <a:buChar char="○"/>
              <a:tabLst>
                <a:tab pos="347980" algn="l"/>
                <a:tab pos="348615" algn="l"/>
              </a:tabLst>
            </a:pPr>
            <a:r>
              <a:rPr sz="1200" spc="-5" dirty="0">
                <a:latin typeface="Arial"/>
                <a:cs typeface="Arial"/>
              </a:rPr>
              <a:t>Normalization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occurs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this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6" y="3466338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416" y="4051503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3645" y="830148"/>
            <a:ext cx="3536314" cy="353631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544812"/>
            <a:ext cx="323786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r>
              <a:rPr sz="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https://www.1keydata.com/datawarehousing/logical-data-model.jpg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7859" y="464565"/>
            <a:ext cx="3236595" cy="111379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Logical</a:t>
            </a:r>
            <a:r>
              <a:rPr spc="-35" dirty="0"/>
              <a:t> </a:t>
            </a:r>
            <a:r>
              <a:rPr spc="-5" dirty="0"/>
              <a:t>Model:</a:t>
            </a:r>
            <a:r>
              <a:rPr spc="-40" dirty="0"/>
              <a:t> </a:t>
            </a:r>
            <a:r>
              <a:rPr dirty="0"/>
              <a:t>Object</a:t>
            </a:r>
            <a:r>
              <a:rPr spc="-40" dirty="0"/>
              <a:t> </a:t>
            </a:r>
            <a:r>
              <a:rPr dirty="0"/>
              <a:t>&amp; </a:t>
            </a:r>
            <a:r>
              <a:rPr spc="-650" dirty="0"/>
              <a:t> </a:t>
            </a:r>
            <a:r>
              <a:rPr spc="-5" dirty="0"/>
              <a:t>Record </a:t>
            </a:r>
            <a:r>
              <a:rPr dirty="0"/>
              <a:t>based – Object </a:t>
            </a:r>
            <a:r>
              <a:rPr spc="5" dirty="0"/>
              <a:t> </a:t>
            </a:r>
            <a:r>
              <a:rPr spc="-5" dirty="0"/>
              <a:t>oriented</a:t>
            </a:r>
            <a:r>
              <a:rPr spc="-15" dirty="0"/>
              <a:t> </a:t>
            </a:r>
            <a:r>
              <a:rPr spc="-5" dirty="0"/>
              <a:t>model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13433" y="1726819"/>
            <a:ext cx="192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Steps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ER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8779" y="2235580"/>
            <a:ext cx="4011295" cy="2016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marR="114935" indent="-320040">
              <a:lnSpc>
                <a:spcPct val="115999"/>
              </a:lnSpc>
              <a:spcBef>
                <a:spcPts val="100"/>
              </a:spcBef>
              <a:buChar char="●"/>
              <a:tabLst>
                <a:tab pos="332105" algn="l"/>
                <a:tab pos="332740" algn="l"/>
              </a:tabLst>
            </a:pP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steps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designing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logical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model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are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as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follows:</a:t>
            </a:r>
            <a:endParaRPr sz="1200">
              <a:latin typeface="Arial"/>
              <a:cs typeface="Arial"/>
            </a:endParaRPr>
          </a:p>
          <a:p>
            <a:pPr marL="789940" lvl="1" indent="-335915">
              <a:lnSpc>
                <a:spcPct val="100000"/>
              </a:lnSpc>
              <a:spcBef>
                <a:spcPts val="380"/>
              </a:spcBef>
              <a:buSzPct val="116666"/>
              <a:buChar char="○"/>
              <a:tabLst>
                <a:tab pos="789940" algn="l"/>
                <a:tab pos="790575" algn="l"/>
              </a:tabLst>
            </a:pPr>
            <a:r>
              <a:rPr sz="1200" spc="-5" dirty="0">
                <a:latin typeface="Arial"/>
                <a:cs typeface="Arial"/>
              </a:rPr>
              <a:t>Specify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primary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keys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all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entities.</a:t>
            </a:r>
            <a:endParaRPr sz="1200">
              <a:latin typeface="Arial"/>
              <a:cs typeface="Arial"/>
            </a:endParaRPr>
          </a:p>
          <a:p>
            <a:pPr marL="789940" lvl="1" indent="-335915">
              <a:lnSpc>
                <a:spcPct val="100000"/>
              </a:lnSpc>
              <a:spcBef>
                <a:spcPts val="520"/>
              </a:spcBef>
              <a:buSzPct val="116666"/>
              <a:buChar char="○"/>
              <a:tabLst>
                <a:tab pos="789940" algn="l"/>
                <a:tab pos="790575" algn="l"/>
              </a:tabLst>
            </a:pPr>
            <a:r>
              <a:rPr sz="1200" spc="-5" dirty="0">
                <a:latin typeface="Arial"/>
                <a:cs typeface="Arial"/>
              </a:rPr>
              <a:t>Find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the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relationships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between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different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entities.</a:t>
            </a:r>
            <a:endParaRPr sz="1200">
              <a:latin typeface="Arial"/>
              <a:cs typeface="Arial"/>
            </a:endParaRPr>
          </a:p>
          <a:p>
            <a:pPr marL="789940" lvl="1" indent="-335915">
              <a:lnSpc>
                <a:spcPct val="100000"/>
              </a:lnSpc>
              <a:spcBef>
                <a:spcPts val="465"/>
              </a:spcBef>
              <a:buSzPct val="116666"/>
              <a:buChar char="○"/>
              <a:tabLst>
                <a:tab pos="789940" algn="l"/>
                <a:tab pos="790575" algn="l"/>
              </a:tabLst>
            </a:pPr>
            <a:r>
              <a:rPr sz="1200" spc="-5" dirty="0">
                <a:latin typeface="Arial"/>
                <a:cs typeface="Arial"/>
              </a:rPr>
              <a:t>Find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all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attributes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each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entity.</a:t>
            </a:r>
            <a:endParaRPr sz="1200">
              <a:latin typeface="Arial"/>
              <a:cs typeface="Arial"/>
            </a:endParaRPr>
          </a:p>
          <a:p>
            <a:pPr marL="147955">
              <a:lnSpc>
                <a:spcPct val="100000"/>
              </a:lnSpc>
              <a:spcBef>
                <a:spcPts val="370"/>
              </a:spcBef>
              <a:tabLst>
                <a:tab pos="454025" algn="l"/>
                <a:tab pos="789940" algn="l"/>
              </a:tabLst>
            </a:pPr>
            <a:r>
              <a:rPr sz="1200" dirty="0">
                <a:latin typeface="Arial"/>
                <a:cs typeface="Arial"/>
              </a:rPr>
              <a:t>.	</a:t>
            </a:r>
            <a:r>
              <a:rPr sz="2100" baseline="3968" dirty="0">
                <a:latin typeface="Arial"/>
                <a:cs typeface="Arial"/>
              </a:rPr>
              <a:t>○	</a:t>
            </a:r>
            <a:r>
              <a:rPr sz="1800" spc="-7" baseline="4629" dirty="0">
                <a:latin typeface="Arial"/>
                <a:cs typeface="Arial"/>
              </a:rPr>
              <a:t>Resolve</a:t>
            </a:r>
            <a:r>
              <a:rPr sz="1800" baseline="4629" dirty="0">
                <a:latin typeface="Arial"/>
                <a:cs typeface="Arial"/>
              </a:rPr>
              <a:t> </a:t>
            </a:r>
            <a:r>
              <a:rPr sz="1800" spc="-7" baseline="4629" dirty="0">
                <a:latin typeface="Arial"/>
                <a:cs typeface="Arial"/>
              </a:rPr>
              <a:t>many-to-many</a:t>
            </a:r>
            <a:r>
              <a:rPr sz="1800" spc="-22" baseline="4629" dirty="0">
                <a:latin typeface="Arial"/>
                <a:cs typeface="Arial"/>
              </a:rPr>
              <a:t> </a:t>
            </a:r>
            <a:r>
              <a:rPr sz="1800" spc="-7" baseline="4629" dirty="0">
                <a:latin typeface="Arial"/>
                <a:cs typeface="Arial"/>
              </a:rPr>
              <a:t>relationships.</a:t>
            </a:r>
            <a:endParaRPr sz="1800" baseline="4629">
              <a:latin typeface="Arial"/>
              <a:cs typeface="Arial"/>
            </a:endParaRPr>
          </a:p>
          <a:p>
            <a:pPr marL="789940" lvl="1" indent="-335915">
              <a:lnSpc>
                <a:spcPct val="100000"/>
              </a:lnSpc>
              <a:spcBef>
                <a:spcPts val="320"/>
              </a:spcBef>
              <a:buSzPct val="116666"/>
              <a:buChar char="○"/>
              <a:tabLst>
                <a:tab pos="789940" algn="l"/>
                <a:tab pos="790575" algn="l"/>
              </a:tabLst>
            </a:pPr>
            <a:r>
              <a:rPr sz="1200" spc="-5" dirty="0">
                <a:latin typeface="Arial"/>
                <a:cs typeface="Arial"/>
              </a:rPr>
              <a:t>Normalization.</a:t>
            </a:r>
            <a:endParaRPr sz="1200">
              <a:latin typeface="Arial"/>
              <a:cs typeface="Arial"/>
            </a:endParaRPr>
          </a:p>
          <a:p>
            <a:pPr marL="147955">
              <a:lnSpc>
                <a:spcPct val="100000"/>
              </a:lnSpc>
              <a:spcBef>
                <a:spcPts val="1155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3645" y="830148"/>
            <a:ext cx="3536314" cy="353631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44812"/>
            <a:ext cx="323786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</a:t>
            </a:r>
            <a:r>
              <a:rPr sz="700" spc="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https://www.1keydata.com/datawarehousing/logical-data-model.jpg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56108" y="1664491"/>
            <a:ext cx="3964940" cy="26009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R="114935" algn="ctr">
              <a:lnSpc>
                <a:spcPct val="100000"/>
              </a:lnSpc>
              <a:spcBef>
                <a:spcPts val="53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Entity</a:t>
            </a:r>
            <a:endParaRPr sz="1800">
              <a:latin typeface="Arial"/>
              <a:cs typeface="Arial"/>
            </a:endParaRPr>
          </a:p>
          <a:p>
            <a:pPr marL="347980" indent="-335280">
              <a:lnSpc>
                <a:spcPct val="100000"/>
              </a:lnSpc>
              <a:spcBef>
                <a:spcPts val="340"/>
              </a:spcBef>
              <a:buChar char="●"/>
              <a:tabLst>
                <a:tab pos="347345" algn="l"/>
                <a:tab pos="347980" algn="l"/>
              </a:tabLst>
            </a:pP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refers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object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having-</a:t>
            </a:r>
            <a:endParaRPr sz="1400">
              <a:latin typeface="Arial"/>
              <a:cs typeface="Arial"/>
            </a:endParaRPr>
          </a:p>
          <a:p>
            <a:pPr marL="805180" marR="200025" lvl="1" indent="-337185">
              <a:lnSpc>
                <a:spcPts val="1950"/>
              </a:lnSpc>
              <a:spcBef>
                <a:spcPts val="105"/>
              </a:spcBef>
              <a:buChar char="○"/>
              <a:tabLst>
                <a:tab pos="805180" algn="l"/>
                <a:tab pos="805815" algn="l"/>
              </a:tabLst>
            </a:pPr>
            <a:r>
              <a:rPr sz="1400" dirty="0">
                <a:latin typeface="Arial"/>
                <a:cs typeface="Arial"/>
              </a:rPr>
              <a:t>Either a </a:t>
            </a:r>
            <a:r>
              <a:rPr sz="1400" spc="-5" dirty="0">
                <a:latin typeface="Arial"/>
                <a:cs typeface="Arial"/>
              </a:rPr>
              <a:t>physical existence </a:t>
            </a:r>
            <a:r>
              <a:rPr sz="1400" dirty="0">
                <a:latin typeface="Arial"/>
                <a:cs typeface="Arial"/>
              </a:rPr>
              <a:t>such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particular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person,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office,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house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car.</a:t>
            </a:r>
            <a:endParaRPr sz="1400">
              <a:latin typeface="Arial"/>
              <a:cs typeface="Arial"/>
            </a:endParaRPr>
          </a:p>
          <a:p>
            <a:pPr marL="805180" marR="5080" lvl="1" indent="-337185">
              <a:lnSpc>
                <a:spcPts val="1939"/>
              </a:lnSpc>
              <a:spcBef>
                <a:spcPts val="10"/>
              </a:spcBef>
              <a:buChar char="○"/>
              <a:tabLst>
                <a:tab pos="805180" algn="l"/>
                <a:tab pos="805815" algn="l"/>
              </a:tabLst>
            </a:pPr>
            <a:r>
              <a:rPr sz="1400" dirty="0">
                <a:latin typeface="Arial"/>
                <a:cs typeface="Arial"/>
              </a:rPr>
              <a:t>Or a </a:t>
            </a:r>
            <a:r>
              <a:rPr sz="1400" spc="-5" dirty="0">
                <a:latin typeface="Arial"/>
                <a:cs typeface="Arial"/>
              </a:rPr>
              <a:t>conceptual existence such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school,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university,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company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job.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905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7304" y="4523638"/>
            <a:ext cx="2733040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https://www.guru99.com/images/1/100518_0621_ERDiagramT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u2.png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43095" y="829322"/>
            <a:ext cx="4700270" cy="322884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1950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281940" y="3502659"/>
            <a:ext cx="4048760" cy="205740"/>
          </a:xfrm>
          <a:custGeom>
            <a:avLst/>
            <a:gdLst/>
            <a:ahLst/>
            <a:cxnLst/>
            <a:rect l="l" t="t" r="r" b="b"/>
            <a:pathLst>
              <a:path w="4048760" h="205739">
                <a:moveTo>
                  <a:pt x="4048760" y="0"/>
                </a:moveTo>
                <a:lnTo>
                  <a:pt x="0" y="0"/>
                </a:lnTo>
                <a:lnTo>
                  <a:pt x="0" y="205739"/>
                </a:lnTo>
                <a:lnTo>
                  <a:pt x="4048760" y="205739"/>
                </a:lnTo>
                <a:lnTo>
                  <a:pt x="40487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9240" y="1642324"/>
            <a:ext cx="4063365" cy="262128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R="47625" algn="ctr">
              <a:lnSpc>
                <a:spcPct val="100000"/>
              </a:lnSpc>
              <a:spcBef>
                <a:spcPts val="70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Entity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 marL="344805" marR="6350" indent="-332740">
              <a:lnSpc>
                <a:spcPct val="115599"/>
              </a:lnSpc>
              <a:spcBef>
                <a:spcPts val="209"/>
              </a:spcBef>
              <a:buFont typeface="Arial"/>
              <a:buChar char="●"/>
              <a:tabLst>
                <a:tab pos="344805" algn="l"/>
                <a:tab pos="345440" algn="l"/>
              </a:tabLst>
            </a:pP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Entity</a:t>
            </a:r>
            <a:r>
              <a:rPr sz="1350" b="1" spc="1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sz="1350" b="1" spc="1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sz="1350" spc="1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1350" spc="114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collection</a:t>
            </a:r>
            <a:r>
              <a:rPr sz="1350" spc="1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or</a:t>
            </a:r>
            <a:r>
              <a:rPr sz="1350" spc="1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1350" spc="1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group</a:t>
            </a:r>
            <a:r>
              <a:rPr sz="1350" spc="1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350" spc="10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‘entities’ </a:t>
            </a:r>
            <a:r>
              <a:rPr sz="1350" spc="-3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sharing</a:t>
            </a:r>
            <a:r>
              <a:rPr sz="13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exactly</a:t>
            </a:r>
            <a:r>
              <a:rPr sz="135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35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‘same</a:t>
            </a:r>
            <a:r>
              <a:rPr sz="135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sz="135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35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attributes’.</a:t>
            </a:r>
            <a:endParaRPr sz="1350">
              <a:latin typeface="Arial"/>
              <a:cs typeface="Arial"/>
            </a:endParaRPr>
          </a:p>
          <a:p>
            <a:pPr marL="344805" marR="5080" indent="-332740">
              <a:lnSpc>
                <a:spcPct val="115599"/>
              </a:lnSpc>
              <a:spcBef>
                <a:spcPts val="10"/>
              </a:spcBef>
              <a:buChar char="●"/>
              <a:tabLst>
                <a:tab pos="344805" algn="l"/>
                <a:tab pos="345440" algn="l"/>
              </a:tabLst>
            </a:pP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sz="1350" spc="2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entities</a:t>
            </a:r>
            <a:r>
              <a:rPr sz="1350" b="1" spc="30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can</a:t>
            </a:r>
            <a:r>
              <a:rPr sz="1350" spc="30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be</a:t>
            </a:r>
            <a:r>
              <a:rPr sz="1350" spc="2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212121"/>
                </a:solidFill>
                <a:latin typeface="Arial"/>
                <a:cs typeface="Arial"/>
              </a:rPr>
              <a:t>distinctly</a:t>
            </a:r>
            <a:r>
              <a:rPr sz="1350" b="1" spc="2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212121"/>
                </a:solidFill>
                <a:latin typeface="Arial"/>
                <a:cs typeface="Arial"/>
              </a:rPr>
              <a:t>identified</a:t>
            </a:r>
            <a:r>
              <a:rPr sz="1350" b="1" spc="35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in</a:t>
            </a:r>
            <a:r>
              <a:rPr sz="1350" spc="2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an </a:t>
            </a:r>
            <a:r>
              <a:rPr sz="1350" spc="-3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entity</a:t>
            </a:r>
            <a:r>
              <a:rPr sz="1350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set.</a:t>
            </a:r>
            <a:endParaRPr sz="1350">
              <a:latin typeface="Arial"/>
              <a:cs typeface="Arial"/>
            </a:endParaRPr>
          </a:p>
          <a:p>
            <a:pPr marL="344805" marR="16510" indent="-332740">
              <a:lnSpc>
                <a:spcPct val="115599"/>
              </a:lnSpc>
              <a:buChar char="●"/>
              <a:tabLst>
                <a:tab pos="344805" algn="l"/>
                <a:tab pos="345440" algn="l"/>
              </a:tabLst>
            </a:pP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This</a:t>
            </a:r>
            <a:r>
              <a:rPr sz="135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212121"/>
                </a:solidFill>
                <a:latin typeface="Arial"/>
                <a:cs typeface="Arial"/>
              </a:rPr>
              <a:t>is</a:t>
            </a:r>
            <a:r>
              <a:rPr sz="1350" spc="18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because</a:t>
            </a:r>
            <a:r>
              <a:rPr sz="135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all</a:t>
            </a:r>
            <a:r>
              <a:rPr sz="1350" spc="1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350" spc="1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entities</a:t>
            </a:r>
            <a:r>
              <a:rPr sz="1350" spc="18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have</a:t>
            </a:r>
            <a:r>
              <a:rPr sz="135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</a:t>
            </a:r>
            <a:r>
              <a:rPr sz="1350" spc="1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different </a:t>
            </a:r>
            <a:r>
              <a:rPr sz="1350" spc="-3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sz="1350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35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value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for</a:t>
            </a:r>
            <a:r>
              <a:rPr sz="13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some</a:t>
            </a:r>
            <a:r>
              <a:rPr sz="13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sz="135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of</a:t>
            </a:r>
            <a:r>
              <a:rPr sz="1350" spc="-2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attributes.</a:t>
            </a:r>
            <a:endParaRPr sz="1350">
              <a:latin typeface="Arial"/>
              <a:cs typeface="Arial"/>
            </a:endParaRPr>
          </a:p>
          <a:p>
            <a:pPr marL="344805" marR="13335" indent="-332740">
              <a:lnSpc>
                <a:spcPct val="115500"/>
              </a:lnSpc>
              <a:spcBef>
                <a:spcPts val="15"/>
              </a:spcBef>
              <a:buChar char="●"/>
              <a:tabLst>
                <a:tab pos="344805" algn="l"/>
                <a:tab pos="345440" algn="l"/>
              </a:tabLst>
            </a:pPr>
            <a:r>
              <a:rPr sz="1350" spc="10" dirty="0">
                <a:solidFill>
                  <a:srgbClr val="212121"/>
                </a:solidFill>
                <a:latin typeface="Arial"/>
                <a:cs typeface="Arial"/>
              </a:rPr>
              <a:t>We</a:t>
            </a:r>
            <a:r>
              <a:rPr sz="1350" spc="1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further</a:t>
            </a:r>
            <a:r>
              <a:rPr sz="1350" spc="17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classify</a:t>
            </a:r>
            <a:r>
              <a:rPr sz="1350" spc="16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the</a:t>
            </a:r>
            <a:r>
              <a:rPr sz="1350" spc="18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entity</a:t>
            </a:r>
            <a:r>
              <a:rPr sz="1350" spc="1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set</a:t>
            </a:r>
            <a:r>
              <a:rPr sz="1350" spc="1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12121"/>
                </a:solidFill>
                <a:latin typeface="Arial"/>
                <a:cs typeface="Arial"/>
              </a:rPr>
              <a:t>into</a:t>
            </a:r>
            <a:r>
              <a:rPr sz="1350" spc="1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two</a:t>
            </a:r>
            <a:r>
              <a:rPr sz="1350" spc="17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basic </a:t>
            </a:r>
            <a:r>
              <a:rPr sz="1350" spc="-36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categories</a:t>
            </a:r>
            <a:r>
              <a:rPr sz="1350" spc="-1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Strong</a:t>
            </a:r>
            <a:r>
              <a:rPr sz="1350" b="1" spc="-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212121"/>
                </a:solidFill>
                <a:latin typeface="Arial"/>
                <a:cs typeface="Arial"/>
              </a:rPr>
              <a:t>and</a:t>
            </a:r>
            <a:r>
              <a:rPr sz="1350" spc="-1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Weak</a:t>
            </a:r>
            <a:r>
              <a:rPr sz="1350" b="1" spc="-2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spc="-5" dirty="0">
                <a:solidFill>
                  <a:srgbClr val="212121"/>
                </a:solidFill>
                <a:latin typeface="Arial"/>
                <a:cs typeface="Arial"/>
              </a:rPr>
              <a:t>entity</a:t>
            </a:r>
            <a:r>
              <a:rPr sz="1350" b="1" spc="-3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212121"/>
                </a:solidFill>
                <a:latin typeface="Arial"/>
                <a:cs typeface="Arial"/>
              </a:rPr>
              <a:t>set.</a:t>
            </a:r>
            <a:endParaRPr sz="1350">
              <a:latin typeface="Arial"/>
              <a:cs typeface="Arial"/>
            </a:endParaRPr>
          </a:p>
          <a:p>
            <a:pPr marL="277495">
              <a:lnSpc>
                <a:spcPct val="100000"/>
              </a:lnSpc>
              <a:spcBef>
                <a:spcPts val="78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7304" y="4522114"/>
            <a:ext cx="3343910" cy="3962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https://image.slidesharecdn.com/27fcs157al4-111005002541-phpapp01/95/dbms-unit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1-21-728.jpg?cb=1317774454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57725" y="923264"/>
            <a:ext cx="4347845" cy="301498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08" y="202715"/>
            <a:ext cx="760778" cy="23848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5063" y="504190"/>
            <a:ext cx="4126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</a:t>
            </a:r>
            <a:r>
              <a:rPr spc="-45" dirty="0"/>
              <a:t> </a:t>
            </a:r>
            <a:r>
              <a:rPr spc="-5" dirty="0"/>
              <a:t>this</a:t>
            </a:r>
            <a:r>
              <a:rPr spc="-25" dirty="0"/>
              <a:t> </a:t>
            </a:r>
            <a:r>
              <a:rPr dirty="0"/>
              <a:t>section,</a:t>
            </a:r>
            <a:r>
              <a:rPr spc="-30" dirty="0"/>
              <a:t> </a:t>
            </a:r>
            <a:r>
              <a:rPr spc="-5" dirty="0"/>
              <a:t>we</a:t>
            </a:r>
            <a:r>
              <a:rPr spc="-25" dirty="0"/>
              <a:t> </a:t>
            </a:r>
            <a:r>
              <a:rPr spc="-5" dirty="0"/>
              <a:t>will</a:t>
            </a:r>
            <a:r>
              <a:rPr spc="-20" dirty="0"/>
              <a:t> </a:t>
            </a:r>
            <a:r>
              <a:rPr spc="-5" dirty="0"/>
              <a:t>discuss: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7340" y="1197229"/>
            <a:ext cx="4747260" cy="2854325"/>
          </a:xfrm>
          <a:prstGeom prst="rect">
            <a:avLst/>
          </a:prstGeom>
        </p:spPr>
        <p:txBody>
          <a:bodyPr vert="horz" wrap="square" lIns="0" tIns="52704" rIns="0" bIns="0" rtlCol="0">
            <a:spAutoFit/>
          </a:bodyPr>
          <a:lstStyle/>
          <a:p>
            <a:pPr marL="378460" indent="-365760">
              <a:lnSpc>
                <a:spcPct val="100000"/>
              </a:lnSpc>
              <a:spcBef>
                <a:spcPts val="414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Structure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Keys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and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Manipulation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tio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al</a:t>
            </a:r>
            <a:r>
              <a:rPr sz="1800" spc="-1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ra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tio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al</a:t>
            </a:r>
            <a:r>
              <a:rPr sz="1800" spc="-1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ic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Op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rati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2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Fundamental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Operations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0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Relational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Calculus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Definition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Language</a:t>
            </a:r>
            <a:endParaRPr sz="1800">
              <a:latin typeface="Arial"/>
              <a:cs typeface="Arial"/>
            </a:endParaRPr>
          </a:p>
          <a:p>
            <a:pPr marL="378460" indent="-365760">
              <a:lnSpc>
                <a:spcPct val="100000"/>
              </a:lnSpc>
              <a:spcBef>
                <a:spcPts val="315"/>
              </a:spcBef>
              <a:buChar char="●"/>
              <a:tabLst>
                <a:tab pos="377825" algn="l"/>
                <a:tab pos="378460" algn="l"/>
              </a:tabLst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Operators: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select,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project,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join,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rename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etc.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40" y="1347469"/>
              <a:ext cx="3817619" cy="12947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54048" y="1719198"/>
            <a:ext cx="204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Entity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479" y="2545765"/>
            <a:ext cx="3366770" cy="17208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29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An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may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be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of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following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two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types-</a:t>
            </a:r>
            <a:endParaRPr sz="1150">
              <a:latin typeface="Arial"/>
              <a:cs typeface="Arial"/>
            </a:endParaRPr>
          </a:p>
          <a:p>
            <a:pPr marL="786765" lvl="1" indent="-317500">
              <a:lnSpc>
                <a:spcPct val="100000"/>
              </a:lnSpc>
              <a:spcBef>
                <a:spcPts val="190"/>
              </a:spcBef>
              <a:buChar char="○"/>
              <a:tabLst>
                <a:tab pos="786765" algn="l"/>
                <a:tab pos="78740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150">
              <a:latin typeface="Arial"/>
              <a:cs typeface="Arial"/>
            </a:endParaRPr>
          </a:p>
          <a:p>
            <a:pPr marL="786765" lvl="1" indent="-317500">
              <a:lnSpc>
                <a:spcPct val="100000"/>
              </a:lnSpc>
              <a:spcBef>
                <a:spcPts val="195"/>
              </a:spcBef>
              <a:buChar char="○"/>
              <a:tabLst>
                <a:tab pos="786765" algn="l"/>
                <a:tab pos="7874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Weak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1025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43288"/>
            <a:ext cx="3315970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https://www.gatevidyalay.com/wp-content/uploads/2018/05/Strong-Entity-Set-Exampl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27278"/>
            <a:ext cx="271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75" dirty="0"/>
              <a:t> </a:t>
            </a:r>
            <a:r>
              <a:rPr spc="-5" dirty="0"/>
              <a:t>of</a:t>
            </a:r>
            <a:r>
              <a:rPr spc="-70" dirty="0"/>
              <a:t> </a:t>
            </a:r>
            <a:r>
              <a:rPr spc="-5" dirty="0"/>
              <a:t>Entity</a:t>
            </a:r>
            <a:r>
              <a:rPr spc="-70" dirty="0"/>
              <a:t> </a:t>
            </a:r>
            <a:r>
              <a:rPr spc="-5"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3474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40" y="1350644"/>
              <a:ext cx="3817619" cy="129476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37515" y="3423920"/>
            <a:ext cx="3602990" cy="175260"/>
          </a:xfrm>
          <a:custGeom>
            <a:avLst/>
            <a:gdLst/>
            <a:ahLst/>
            <a:cxnLst/>
            <a:rect l="l" t="t" r="r" b="b"/>
            <a:pathLst>
              <a:path w="3602990" h="175260">
                <a:moveTo>
                  <a:pt x="3602990" y="0"/>
                </a:moveTo>
                <a:lnTo>
                  <a:pt x="0" y="0"/>
                </a:lnTo>
                <a:lnTo>
                  <a:pt x="0" y="175259"/>
                </a:lnTo>
                <a:lnTo>
                  <a:pt x="3602990" y="175259"/>
                </a:lnTo>
                <a:lnTo>
                  <a:pt x="36029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85389" y="1518030"/>
            <a:ext cx="17329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800" spc="-7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800" spc="-8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687" y="2580817"/>
            <a:ext cx="3785870" cy="168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95250" indent="-317500">
              <a:lnSpc>
                <a:spcPct val="113900"/>
              </a:lnSpc>
              <a:spcBef>
                <a:spcPts val="10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strong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 entity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is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an entity set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that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contains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sufficient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attributes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to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uniquely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identify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all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its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entities.</a:t>
            </a:r>
            <a:endParaRPr sz="1150">
              <a:latin typeface="Arial"/>
              <a:cs typeface="Arial"/>
            </a:endParaRPr>
          </a:p>
          <a:p>
            <a:pPr marL="329565" marR="5080" indent="-317500">
              <a:lnSpc>
                <a:spcPct val="113900"/>
              </a:lnSpc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In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other words,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primary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key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exists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29565" marR="173990" indent="-317500">
              <a:lnSpc>
                <a:spcPts val="1580"/>
              </a:lnSpc>
              <a:spcBef>
                <a:spcPts val="75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Primary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key of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 entity set is represented by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underlining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it.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543288"/>
            <a:ext cx="3315970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https://www.gatevidyalay.com/wp-content/uploads/2018/05/Strong-Entity-Set-Exampl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27278"/>
            <a:ext cx="271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75" dirty="0"/>
              <a:t> </a:t>
            </a:r>
            <a:r>
              <a:rPr spc="-5" dirty="0"/>
              <a:t>of</a:t>
            </a:r>
            <a:r>
              <a:rPr spc="-70" dirty="0"/>
              <a:t> </a:t>
            </a:r>
            <a:r>
              <a:rPr spc="-5" dirty="0"/>
              <a:t>Entity</a:t>
            </a:r>
            <a:r>
              <a:rPr spc="-70" dirty="0"/>
              <a:t> </a:t>
            </a:r>
            <a:r>
              <a:rPr spc="-5"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3474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228089"/>
              <a:ext cx="4570095" cy="1542415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37515" y="3418840"/>
            <a:ext cx="3815079" cy="175260"/>
          </a:xfrm>
          <a:custGeom>
            <a:avLst/>
            <a:gdLst/>
            <a:ahLst/>
            <a:cxnLst/>
            <a:rect l="l" t="t" r="r" b="b"/>
            <a:pathLst>
              <a:path w="3815079" h="175260">
                <a:moveTo>
                  <a:pt x="3815079" y="0"/>
                </a:moveTo>
                <a:lnTo>
                  <a:pt x="0" y="0"/>
                </a:lnTo>
                <a:lnTo>
                  <a:pt x="0" y="175260"/>
                </a:lnTo>
                <a:lnTo>
                  <a:pt x="3815079" y="175260"/>
                </a:lnTo>
                <a:lnTo>
                  <a:pt x="38150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271" y="1690243"/>
            <a:ext cx="1582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u="sng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Symbols</a:t>
            </a:r>
            <a:r>
              <a:rPr sz="1700" b="1" u="sng" spc="-120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 </a:t>
            </a:r>
            <a:r>
              <a:rPr sz="1700" b="1" u="sng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Used-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5389" y="1518030"/>
            <a:ext cx="17297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800" spc="-8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800" spc="-9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4687" y="2576245"/>
            <a:ext cx="3827779" cy="1023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210820" indent="-317500">
              <a:lnSpc>
                <a:spcPct val="113900"/>
              </a:lnSpc>
              <a:spcBef>
                <a:spcPts val="10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7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single rectangle is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used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 representing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29565" marR="16510" indent="-317500">
              <a:lnSpc>
                <a:spcPct val="113900"/>
              </a:lnSpc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diamond symbol is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used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representing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that exists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between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two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entity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sets.</a:t>
            </a:r>
            <a:endParaRPr sz="1150">
              <a:latin typeface="Arial"/>
              <a:cs typeface="Arial"/>
            </a:endParaRPr>
          </a:p>
          <a:p>
            <a:pPr marL="329565" indent="-317500">
              <a:lnSpc>
                <a:spcPct val="100000"/>
              </a:lnSpc>
              <a:spcBef>
                <a:spcPts val="19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7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single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line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is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used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 representing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connection of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416" y="4021023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3163" y="3574897"/>
            <a:ext cx="3712210" cy="10223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290"/>
              </a:spcBef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 strong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with</a:t>
            </a:r>
            <a:r>
              <a:rPr sz="115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</a:t>
            </a:r>
            <a:r>
              <a:rPr sz="115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30835" marR="5080" indent="-318770">
              <a:lnSpc>
                <a:spcPct val="112200"/>
              </a:lnSpc>
              <a:spcBef>
                <a:spcPts val="25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double line is used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representing the total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participation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of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an entity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with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 relationship set.</a:t>
            </a:r>
            <a:endParaRPr sz="1150">
              <a:latin typeface="Arial"/>
              <a:cs typeface="Arial"/>
            </a:endParaRPr>
          </a:p>
          <a:p>
            <a:pPr marL="330835" marR="469900" indent="-317500">
              <a:lnSpc>
                <a:spcPct val="113900"/>
              </a:lnSpc>
              <a:spcBef>
                <a:spcPts val="10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Total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participation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may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or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may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not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exist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in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107304" y="4543288"/>
            <a:ext cx="3315970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https://www.gatevidyalay.com/wp-content/uploads/2018/05/Strong-Entity-Set-Exampl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27278"/>
            <a:ext cx="271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75" dirty="0"/>
              <a:t> </a:t>
            </a:r>
            <a:r>
              <a:rPr spc="-5" dirty="0"/>
              <a:t>of</a:t>
            </a:r>
            <a:r>
              <a:rPr spc="-70" dirty="0"/>
              <a:t> </a:t>
            </a:r>
            <a:r>
              <a:rPr spc="-5" dirty="0"/>
              <a:t>Entity</a:t>
            </a:r>
            <a:r>
              <a:rPr spc="-70" dirty="0"/>
              <a:t> </a:t>
            </a:r>
            <a:r>
              <a:rPr spc="-5"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3474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40" y="1350644"/>
              <a:ext cx="3817619" cy="129476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37515" y="3423284"/>
            <a:ext cx="3724910" cy="175260"/>
          </a:xfrm>
          <a:custGeom>
            <a:avLst/>
            <a:gdLst/>
            <a:ahLst/>
            <a:cxnLst/>
            <a:rect l="l" t="t" r="r" b="b"/>
            <a:pathLst>
              <a:path w="3724910" h="175260">
                <a:moveTo>
                  <a:pt x="3724910" y="0"/>
                </a:moveTo>
                <a:lnTo>
                  <a:pt x="0" y="0"/>
                </a:lnTo>
                <a:lnTo>
                  <a:pt x="0" y="175260"/>
                </a:lnTo>
                <a:lnTo>
                  <a:pt x="3724910" y="175260"/>
                </a:lnTo>
                <a:lnTo>
                  <a:pt x="37249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78354" y="1518030"/>
            <a:ext cx="164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Weak</a:t>
            </a:r>
            <a:r>
              <a:rPr sz="1800" spc="-7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800" spc="-8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3163" y="2177973"/>
            <a:ext cx="3857625" cy="1426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 marR="73025" indent="-317500">
              <a:lnSpc>
                <a:spcPct val="114900"/>
              </a:lnSpc>
              <a:spcBef>
                <a:spcPts val="100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7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weak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 entity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 is an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that does not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contain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sufficient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attributes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to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uniquely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identify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its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entities.</a:t>
            </a:r>
            <a:endParaRPr sz="1150">
              <a:latin typeface="Arial"/>
              <a:cs typeface="Arial"/>
            </a:endParaRPr>
          </a:p>
          <a:p>
            <a:pPr marL="330835" marR="5080" indent="-317500">
              <a:lnSpc>
                <a:spcPct val="112999"/>
              </a:lnSpc>
              <a:spcBef>
                <a:spcPts val="10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In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other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words,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primary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key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does not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exist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weak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30835" indent="-318770">
              <a:lnSpc>
                <a:spcPct val="100000"/>
              </a:lnSpc>
              <a:spcBef>
                <a:spcPts val="204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However,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it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contains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partial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key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called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as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endParaRPr sz="1150">
              <a:latin typeface="Arial"/>
              <a:cs typeface="Arial"/>
            </a:endParaRPr>
          </a:p>
          <a:p>
            <a:pPr marL="330835">
              <a:lnSpc>
                <a:spcPct val="100000"/>
              </a:lnSpc>
              <a:spcBef>
                <a:spcPts val="180"/>
              </a:spcBef>
            </a:pPr>
            <a:r>
              <a:rPr sz="1150" b="1" spc="-5" dirty="0">
                <a:solidFill>
                  <a:srgbClr val="2F2F2F"/>
                </a:solidFill>
                <a:latin typeface="Arial"/>
                <a:cs typeface="Arial"/>
              </a:rPr>
              <a:t>discriminator.</a:t>
            </a:r>
            <a:endParaRPr sz="1150">
              <a:latin typeface="Arial"/>
              <a:cs typeface="Arial"/>
            </a:endParaRPr>
          </a:p>
          <a:p>
            <a:pPr marL="330835" indent="-317500">
              <a:lnSpc>
                <a:spcPct val="100000"/>
              </a:lnSpc>
              <a:spcBef>
                <a:spcPts val="204"/>
              </a:spcBef>
              <a:buChar char="●"/>
              <a:tabLst>
                <a:tab pos="330835" algn="l"/>
                <a:tab pos="33147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Discriminator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can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identify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3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group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of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entities</a:t>
            </a:r>
            <a:r>
              <a:rPr sz="1150" spc="-2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from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16" y="4021023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3163" y="3579469"/>
            <a:ext cx="3516629" cy="6248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290"/>
              </a:spcBef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30835" marR="5080" indent="-318770">
              <a:lnSpc>
                <a:spcPct val="113900"/>
              </a:lnSpc>
              <a:buChar char="●"/>
              <a:tabLst>
                <a:tab pos="330835" algn="l"/>
                <a:tab pos="33147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Discriminator is represented by underlining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with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dashed</a:t>
            </a:r>
            <a:r>
              <a:rPr sz="115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line.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07304" y="4543288"/>
            <a:ext cx="3315970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https://www.gatevidyalay.com/wp-content/uploads/2018/05/Strong-Entity-Set-Exampl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827278"/>
            <a:ext cx="27127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75" dirty="0"/>
              <a:t> </a:t>
            </a:r>
            <a:r>
              <a:rPr spc="-5" dirty="0"/>
              <a:t>of</a:t>
            </a:r>
            <a:r>
              <a:rPr spc="-70" dirty="0"/>
              <a:t> </a:t>
            </a:r>
            <a:r>
              <a:rPr spc="-5" dirty="0"/>
              <a:t>Entity</a:t>
            </a:r>
            <a:r>
              <a:rPr spc="-70" dirty="0"/>
              <a:t> </a:t>
            </a:r>
            <a:r>
              <a:rPr spc="-5"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4055185"/>
            <a:ext cx="50165" cy="199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5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22400"/>
              <a:ext cx="4507230" cy="209486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37515" y="4020184"/>
            <a:ext cx="3449320" cy="175260"/>
          </a:xfrm>
          <a:custGeom>
            <a:avLst/>
            <a:gdLst/>
            <a:ahLst/>
            <a:cxnLst/>
            <a:rect l="l" t="t" r="r" b="b"/>
            <a:pathLst>
              <a:path w="3449320" h="175260">
                <a:moveTo>
                  <a:pt x="3449320" y="0"/>
                </a:moveTo>
                <a:lnTo>
                  <a:pt x="0" y="0"/>
                </a:lnTo>
                <a:lnTo>
                  <a:pt x="0" y="175259"/>
                </a:lnTo>
                <a:lnTo>
                  <a:pt x="3449320" y="175259"/>
                </a:lnTo>
                <a:lnTo>
                  <a:pt x="34493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271" y="1495170"/>
            <a:ext cx="1582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u="sng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Symbols</a:t>
            </a:r>
            <a:r>
              <a:rPr sz="1700" b="1" u="sng" spc="-120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 </a:t>
            </a:r>
            <a:r>
              <a:rPr sz="1700" b="1" u="sng" dirty="0">
                <a:solidFill>
                  <a:srgbClr val="2F2F2F"/>
                </a:solidFill>
                <a:uFill>
                  <a:solidFill>
                    <a:srgbClr val="2F2F2F"/>
                  </a:solidFill>
                </a:uFill>
                <a:latin typeface="Arial"/>
                <a:cs typeface="Arial"/>
              </a:rPr>
              <a:t>Used-</a:t>
            </a:r>
            <a:endParaRPr sz="1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8354" y="1518030"/>
            <a:ext cx="1639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Weak</a:t>
            </a:r>
            <a:r>
              <a:rPr sz="1800" spc="-8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800" spc="-1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16" y="3458717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4687" y="2381173"/>
            <a:ext cx="3905250" cy="1619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302260" indent="-317500">
              <a:lnSpc>
                <a:spcPct val="113900"/>
              </a:lnSpc>
              <a:spcBef>
                <a:spcPts val="10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8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double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rectangle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is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used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representing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weak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  <a:p>
            <a:pPr marL="329565" marR="5080" indent="-317500">
              <a:lnSpc>
                <a:spcPct val="113300"/>
              </a:lnSpc>
              <a:spcBef>
                <a:spcPts val="5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double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diamond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symbol is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used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representing the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 that</a:t>
            </a:r>
            <a:r>
              <a:rPr sz="1150" spc="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exists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between the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strong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and</a:t>
            </a:r>
            <a:r>
              <a:rPr sz="1150" spc="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weak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 entity sets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and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this relationship is known as </a:t>
            </a:r>
            <a:r>
              <a:rPr sz="1150" b="1" spc="-5" dirty="0">
                <a:solidFill>
                  <a:srgbClr val="2F2F2F"/>
                </a:solidFill>
                <a:latin typeface="Arial"/>
                <a:cs typeface="Arial"/>
              </a:rPr>
              <a:t>identifying </a:t>
            </a:r>
            <a:r>
              <a:rPr sz="1150" b="1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2F2F2F"/>
                </a:solidFill>
                <a:latin typeface="Arial"/>
                <a:cs typeface="Arial"/>
              </a:rPr>
              <a:t>relationship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.</a:t>
            </a:r>
            <a:endParaRPr sz="1150">
              <a:latin typeface="Arial"/>
              <a:cs typeface="Arial"/>
            </a:endParaRPr>
          </a:p>
          <a:p>
            <a:pPr marL="329565" marR="29209" indent="-317500">
              <a:lnSpc>
                <a:spcPct val="113900"/>
              </a:lnSpc>
              <a:spcBef>
                <a:spcPts val="5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150" spc="-8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double line is used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for</a:t>
            </a:r>
            <a:r>
              <a:rPr sz="1150" spc="-1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representing the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connection of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weak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entity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</a:t>
            </a:r>
            <a:r>
              <a:rPr sz="1150" spc="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with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</a:t>
            </a:r>
            <a:r>
              <a:rPr sz="1150" spc="-1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set.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4687" y="3975608"/>
            <a:ext cx="345122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9565" marR="5080" indent="-317500">
              <a:lnSpc>
                <a:spcPct val="113900"/>
              </a:lnSpc>
              <a:spcBef>
                <a:spcPts val="100"/>
              </a:spcBef>
              <a:buChar char="●"/>
              <a:tabLst>
                <a:tab pos="329565" algn="l"/>
                <a:tab pos="330200" algn="l"/>
              </a:tabLst>
            </a:pP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Total</a:t>
            </a:r>
            <a:r>
              <a:rPr sz="1150" spc="-5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participation</a:t>
            </a:r>
            <a:r>
              <a:rPr sz="1150" spc="-5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F2F2F"/>
                </a:solidFill>
                <a:latin typeface="Arial"/>
                <a:cs typeface="Arial"/>
              </a:rPr>
              <a:t>always</a:t>
            </a:r>
            <a:r>
              <a:rPr sz="115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exists</a:t>
            </a:r>
            <a:r>
              <a:rPr sz="1150" spc="-4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in</a:t>
            </a:r>
            <a:r>
              <a:rPr sz="1150" spc="-5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the</a:t>
            </a:r>
            <a:r>
              <a:rPr sz="115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identifying </a:t>
            </a:r>
            <a:r>
              <a:rPr sz="1150" spc="-30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150" spc="-5" dirty="0">
                <a:solidFill>
                  <a:srgbClr val="2F2F2F"/>
                </a:solidFill>
                <a:latin typeface="Arial"/>
                <a:cs typeface="Arial"/>
              </a:rPr>
              <a:t>relationship.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107304" y="4543288"/>
            <a:ext cx="3315970" cy="37274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>
              <a:lnSpc>
                <a:spcPct val="115700"/>
              </a:lnSpc>
              <a:spcBef>
                <a:spcPts val="1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https://www.gatevidyalay.com/wp-content/uploads/2018/05/Strong-Entity-Set-Exampl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e.png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1370" y="1549337"/>
            <a:ext cx="1253490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tio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sh</a:t>
            </a:r>
            <a:r>
              <a:rPr sz="1800" spc="-15" dirty="0">
                <a:solidFill>
                  <a:srgbClr val="2F2F2F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07034" y="2022901"/>
            <a:ext cx="4053840" cy="31546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5445" marR="66040" indent="-309880">
              <a:lnSpc>
                <a:spcPct val="105300"/>
              </a:lnSpc>
              <a:spcBef>
                <a:spcPts val="125"/>
              </a:spcBef>
              <a:buSzPct val="77777"/>
              <a:buChar char="●"/>
              <a:tabLst>
                <a:tab pos="385445" algn="l"/>
                <a:tab pos="386080" algn="l"/>
              </a:tabLst>
            </a:pP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Entities</a:t>
            </a:r>
            <a:r>
              <a:rPr sz="135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may</a:t>
            </a:r>
            <a:r>
              <a:rPr sz="1350" spc="-1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have</a:t>
            </a:r>
            <a:r>
              <a:rPr sz="1350" spc="-10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several</a:t>
            </a:r>
            <a:r>
              <a:rPr sz="1350" spc="-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relationships</a:t>
            </a:r>
            <a:r>
              <a:rPr sz="1350" spc="-9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among</a:t>
            </a:r>
            <a:r>
              <a:rPr sz="2700" baseline="-16975" dirty="0">
                <a:solidFill>
                  <a:srgbClr val="2F2F2F"/>
                </a:solidFill>
                <a:latin typeface="Arial"/>
                <a:cs typeface="Arial"/>
              </a:rPr>
              <a:t>s </a:t>
            </a:r>
            <a:r>
              <a:rPr sz="2700" spc="-727" baseline="-1697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themselves.</a:t>
            </a:r>
            <a:endParaRPr sz="1350">
              <a:latin typeface="Arial"/>
              <a:cs typeface="Arial"/>
            </a:endParaRPr>
          </a:p>
          <a:p>
            <a:pPr marL="385445" marR="335280" indent="-309880">
              <a:lnSpc>
                <a:spcPct val="115599"/>
              </a:lnSpc>
              <a:spcBef>
                <a:spcPts val="15"/>
              </a:spcBef>
              <a:buSzPct val="77777"/>
              <a:buChar char="●"/>
              <a:tabLst>
                <a:tab pos="385445" algn="l"/>
                <a:tab pos="386080" algn="l"/>
              </a:tabLst>
            </a:pP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Whenever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an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attribute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35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one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entity</a:t>
            </a:r>
            <a:r>
              <a:rPr sz="1350" spc="-4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refers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to </a:t>
            </a:r>
            <a:r>
              <a:rPr sz="1350" spc="-3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another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entity,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there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exists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relationship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between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two entities.</a:t>
            </a:r>
            <a:endParaRPr sz="1350">
              <a:latin typeface="Arial"/>
              <a:cs typeface="Arial"/>
            </a:endParaRPr>
          </a:p>
          <a:p>
            <a:pPr marL="385445" indent="-309880">
              <a:lnSpc>
                <a:spcPct val="100000"/>
              </a:lnSpc>
              <a:spcBef>
                <a:spcPts val="250"/>
              </a:spcBef>
              <a:buSzPct val="77777"/>
              <a:buChar char="●"/>
              <a:tabLst>
                <a:tab pos="385445" algn="l"/>
                <a:tab pos="386080" algn="l"/>
              </a:tabLst>
            </a:pP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350" spc="-10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relationship,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in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context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databases,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is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endParaRPr sz="1350">
              <a:latin typeface="Arial"/>
              <a:cs typeface="Arial"/>
            </a:endParaRPr>
          </a:p>
          <a:p>
            <a:pPr marL="385445" marR="217804">
              <a:lnSpc>
                <a:spcPct val="115599"/>
              </a:lnSpc>
              <a:spcBef>
                <a:spcPts val="10"/>
              </a:spcBef>
            </a:pP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situation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that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exists between two relational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database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tables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when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one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table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has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35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foreign</a:t>
            </a:r>
            <a:endParaRPr sz="1350">
              <a:latin typeface="Arial"/>
              <a:cs typeface="Arial"/>
            </a:endParaRPr>
          </a:p>
          <a:p>
            <a:pPr marL="385445" marR="83820" indent="-67310">
              <a:lnSpc>
                <a:spcPct val="111900"/>
              </a:lnSpc>
              <a:spcBef>
                <a:spcPts val="75"/>
              </a:spcBef>
            </a:pPr>
            <a:r>
              <a:rPr sz="1800" baseline="-13888" dirty="0">
                <a:latin typeface="Arial"/>
                <a:cs typeface="Arial"/>
              </a:rPr>
              <a:t>.</a:t>
            </a:r>
            <a:r>
              <a:rPr sz="1800" spc="-232" baseline="-13888" dirty="0"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that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references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the</a:t>
            </a:r>
            <a:r>
              <a:rPr sz="1350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primary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key</a:t>
            </a:r>
            <a:r>
              <a:rPr sz="135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of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 the</a:t>
            </a:r>
            <a:r>
              <a:rPr sz="135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other </a:t>
            </a:r>
            <a:r>
              <a:rPr sz="1350" spc="-3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table.</a:t>
            </a:r>
            <a:endParaRPr sz="1350">
              <a:latin typeface="Arial"/>
              <a:cs typeface="Arial"/>
            </a:endParaRPr>
          </a:p>
          <a:p>
            <a:pPr marL="385445" indent="-309880">
              <a:lnSpc>
                <a:spcPct val="100000"/>
              </a:lnSpc>
              <a:spcBef>
                <a:spcPts val="85"/>
              </a:spcBef>
              <a:buSzPct val="77777"/>
              <a:buChar char="●"/>
              <a:tabLst>
                <a:tab pos="385445" algn="l"/>
                <a:tab pos="386080" algn="l"/>
              </a:tabLst>
            </a:pP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Relationships</a:t>
            </a:r>
            <a:r>
              <a:rPr sz="135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allow</a:t>
            </a:r>
            <a:r>
              <a:rPr sz="135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relational</a:t>
            </a:r>
            <a:r>
              <a:rPr sz="135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databases</a:t>
            </a:r>
            <a:r>
              <a:rPr sz="135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to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split</a:t>
            </a:r>
            <a:endParaRPr sz="1350">
              <a:latin typeface="Arial"/>
              <a:cs typeface="Arial"/>
            </a:endParaRPr>
          </a:p>
          <a:p>
            <a:pPr marL="385445" marR="217804" indent="-67310">
              <a:lnSpc>
                <a:spcPct val="115100"/>
              </a:lnSpc>
              <a:spcBef>
                <a:spcPts val="130"/>
              </a:spcBef>
            </a:pPr>
            <a:r>
              <a:rPr sz="2100" baseline="25793" dirty="0">
                <a:latin typeface="Arial"/>
                <a:cs typeface="Arial"/>
              </a:rPr>
              <a:t>.</a:t>
            </a:r>
            <a:r>
              <a:rPr sz="2100" spc="-397" baseline="25793" dirty="0"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and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 store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r>
              <a:rPr sz="135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in different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10" dirty="0">
                <a:solidFill>
                  <a:srgbClr val="333333"/>
                </a:solidFill>
                <a:latin typeface="Arial"/>
                <a:cs typeface="Arial"/>
              </a:rPr>
              <a:t>tables,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while</a:t>
            </a:r>
            <a:r>
              <a:rPr sz="1350" spc="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linking </a:t>
            </a:r>
            <a:r>
              <a:rPr sz="1350" spc="-36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disparate</a:t>
            </a:r>
            <a:r>
              <a:rPr sz="135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r>
              <a:rPr sz="1350" spc="-5" dirty="0">
                <a:solidFill>
                  <a:srgbClr val="333333"/>
                </a:solidFill>
                <a:latin typeface="Arial"/>
                <a:cs typeface="Arial"/>
              </a:rPr>
              <a:t> items.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07304" y="4525162"/>
            <a:ext cx="3331845" cy="5194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 marR="5080" algn="just">
              <a:lnSpc>
                <a:spcPct val="115700"/>
              </a:lnSpc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https://s3.ap-south-1.amazonaws.com/afteracademy-server-uploads/what-are-the-diff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erent-types-of-relationships-in-dbms-many-to-many-relationship-examples-c961b29d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 4c8aa6a5.jpg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5990" y="1080135"/>
            <a:ext cx="4397121" cy="298196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6212" y="1514983"/>
            <a:ext cx="3961129" cy="275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167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Relationships</a:t>
            </a:r>
            <a:r>
              <a:rPr sz="1800" spc="-5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  <a:p>
            <a:pPr marL="339725" marR="5080" indent="-327660">
              <a:lnSpc>
                <a:spcPct val="100800"/>
              </a:lnSpc>
              <a:spcBef>
                <a:spcPts val="1205"/>
              </a:spcBef>
              <a:buChar char="●"/>
              <a:tabLst>
                <a:tab pos="339725" algn="l"/>
                <a:tab pos="340360" algn="l"/>
              </a:tabLst>
            </a:pPr>
            <a:r>
              <a:rPr sz="1300" spc="-5" dirty="0">
                <a:latin typeface="Arial"/>
                <a:cs typeface="Arial"/>
              </a:rPr>
              <a:t>A relationship set is a set of relationships </a:t>
            </a:r>
            <a:r>
              <a:rPr sz="1300" dirty="0">
                <a:latin typeface="Arial"/>
                <a:cs typeface="Arial"/>
              </a:rPr>
              <a:t>of </a:t>
            </a:r>
            <a:r>
              <a:rPr sz="1300" spc="-5" dirty="0">
                <a:latin typeface="Arial"/>
                <a:cs typeface="Arial"/>
              </a:rPr>
              <a:t>same </a:t>
            </a:r>
            <a:r>
              <a:rPr sz="1300" spc="-3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type.</a:t>
            </a:r>
            <a:endParaRPr sz="1300">
              <a:latin typeface="Arial"/>
              <a:cs typeface="Arial"/>
            </a:endParaRPr>
          </a:p>
          <a:p>
            <a:pPr marL="339725" marR="512445" indent="-327660">
              <a:lnSpc>
                <a:spcPct val="100000"/>
              </a:lnSpc>
              <a:spcBef>
                <a:spcPts val="25"/>
              </a:spcBef>
              <a:buChar char="●"/>
              <a:tabLst>
                <a:tab pos="339725" algn="l"/>
                <a:tab pos="340360" algn="l"/>
              </a:tabLst>
            </a:pPr>
            <a:r>
              <a:rPr sz="1300" spc="-5" dirty="0">
                <a:latin typeface="Arial"/>
                <a:cs typeface="Arial"/>
              </a:rPr>
              <a:t>Example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Set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representation of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above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ER </a:t>
            </a:r>
            <a:r>
              <a:rPr sz="1300" spc="-3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diagram </a:t>
            </a:r>
            <a:r>
              <a:rPr sz="1300" spc="-5" dirty="0">
                <a:latin typeface="Arial"/>
                <a:cs typeface="Arial"/>
              </a:rPr>
              <a:t>is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Degree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of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Relationship Set-</a:t>
            </a:r>
            <a:r>
              <a:rPr sz="1300" spc="-5" dirty="0">
                <a:solidFill>
                  <a:srgbClr val="3B4043"/>
                </a:solidFill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  <a:p>
            <a:pPr marL="339725" marR="24765" indent="-327660">
              <a:lnSpc>
                <a:spcPct val="100400"/>
              </a:lnSpc>
              <a:spcBef>
                <a:spcPts val="20"/>
              </a:spcBef>
              <a:buClr>
                <a:srgbClr val="3B4043"/>
              </a:buClr>
              <a:buChar char="●"/>
              <a:tabLst>
                <a:tab pos="339725" algn="l"/>
                <a:tab pos="340360" algn="l"/>
              </a:tabLst>
            </a:pPr>
            <a:r>
              <a:rPr sz="1300" dirty="0">
                <a:latin typeface="Arial"/>
                <a:cs typeface="Arial"/>
              </a:rPr>
              <a:t>The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number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of</a:t>
            </a:r>
            <a:r>
              <a:rPr sz="1300" spc="-2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different</a:t>
            </a:r>
            <a:r>
              <a:rPr sz="1300" spc="-4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entity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sets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participating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in </a:t>
            </a:r>
            <a:r>
              <a:rPr sz="1300" spc="-34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 relationship</a:t>
            </a:r>
            <a:r>
              <a:rPr sz="1300" spc="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set is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called as</a:t>
            </a:r>
            <a:r>
              <a:rPr sz="1300" spc="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degree of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 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relationship set.</a:t>
            </a:r>
            <a:endParaRPr sz="1300">
              <a:latin typeface="Arial"/>
              <a:cs typeface="Arial"/>
            </a:endParaRPr>
          </a:p>
          <a:p>
            <a:pPr marL="120650">
              <a:lnSpc>
                <a:spcPct val="100000"/>
              </a:lnSpc>
              <a:spcBef>
                <a:spcPts val="98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12065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7304" y="4522114"/>
            <a:ext cx="3385185" cy="39878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https://www.gatevidyalay.com/wp-content/uploads/2018/05/Set-Representation-of-ER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-Diagram.png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37734" y="982344"/>
            <a:ext cx="4352036" cy="264858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1950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9" y="1210944"/>
              <a:ext cx="4260850" cy="196151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38150" y="3481070"/>
            <a:ext cx="1658620" cy="198120"/>
          </a:xfrm>
          <a:custGeom>
            <a:avLst/>
            <a:gdLst/>
            <a:ahLst/>
            <a:cxnLst/>
            <a:rect l="l" t="t" r="r" b="b"/>
            <a:pathLst>
              <a:path w="1658620" h="198120">
                <a:moveTo>
                  <a:pt x="1658620" y="0"/>
                </a:moveTo>
                <a:lnTo>
                  <a:pt x="0" y="0"/>
                </a:lnTo>
                <a:lnTo>
                  <a:pt x="0" y="198119"/>
                </a:lnTo>
                <a:lnTo>
                  <a:pt x="1658620" y="198119"/>
                </a:lnTo>
                <a:lnTo>
                  <a:pt x="16586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18589" y="1514983"/>
            <a:ext cx="280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Types</a:t>
            </a:r>
            <a:r>
              <a:rPr sz="1800" spc="-6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Relationships</a:t>
            </a:r>
            <a:r>
              <a:rPr sz="1800" spc="-5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4687" y="2777108"/>
            <a:ext cx="1770380" cy="1489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indent="-329565">
              <a:lnSpc>
                <a:spcPct val="100000"/>
              </a:lnSpc>
              <a:spcBef>
                <a:spcPts val="95"/>
              </a:spcBef>
              <a:buChar char="●"/>
              <a:tabLst>
                <a:tab pos="341630" algn="l"/>
                <a:tab pos="342265" algn="l"/>
              </a:tabLst>
            </a:pPr>
            <a:r>
              <a:rPr sz="1300" spc="-5" dirty="0">
                <a:latin typeface="Arial"/>
                <a:cs typeface="Arial"/>
              </a:rPr>
              <a:t>Unary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Relationship</a:t>
            </a:r>
            <a:endParaRPr sz="1300">
              <a:latin typeface="Arial"/>
              <a:cs typeface="Arial"/>
            </a:endParaRPr>
          </a:p>
          <a:p>
            <a:pPr marL="341630" indent="-329565">
              <a:lnSpc>
                <a:spcPct val="100000"/>
              </a:lnSpc>
              <a:spcBef>
                <a:spcPts val="1140"/>
              </a:spcBef>
              <a:buChar char="●"/>
              <a:tabLst>
                <a:tab pos="341630" algn="l"/>
                <a:tab pos="342265" algn="l"/>
              </a:tabLst>
            </a:pPr>
            <a:r>
              <a:rPr sz="1300" spc="-5" dirty="0">
                <a:latin typeface="Arial"/>
                <a:cs typeface="Arial"/>
              </a:rPr>
              <a:t>Binary</a:t>
            </a:r>
            <a:r>
              <a:rPr sz="1300" spc="-7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Relationship</a:t>
            </a:r>
            <a:endParaRPr sz="1300">
              <a:latin typeface="Arial"/>
              <a:cs typeface="Arial"/>
            </a:endParaRPr>
          </a:p>
          <a:p>
            <a:pPr marL="341630" indent="-329565">
              <a:lnSpc>
                <a:spcPct val="100000"/>
              </a:lnSpc>
              <a:spcBef>
                <a:spcPts val="1140"/>
              </a:spcBef>
              <a:buChar char="●"/>
              <a:tabLst>
                <a:tab pos="341630" algn="l"/>
                <a:tab pos="342265" algn="l"/>
              </a:tabLst>
            </a:pPr>
            <a:r>
              <a:rPr sz="1300" spc="-10" dirty="0">
                <a:latin typeface="Arial"/>
                <a:cs typeface="Arial"/>
              </a:rPr>
              <a:t>n</a:t>
            </a:r>
            <a:r>
              <a:rPr sz="1300" spc="-5" dirty="0">
                <a:latin typeface="Arial"/>
                <a:cs typeface="Arial"/>
              </a:rPr>
              <a:t>-a</a:t>
            </a:r>
            <a:r>
              <a:rPr sz="1300" spc="5" dirty="0">
                <a:latin typeface="Arial"/>
                <a:cs typeface="Arial"/>
              </a:rPr>
              <a:t>r</a:t>
            </a:r>
            <a:r>
              <a:rPr sz="1300" spc="-5" dirty="0">
                <a:latin typeface="Arial"/>
                <a:cs typeface="Arial"/>
              </a:rPr>
              <a:t>y</a:t>
            </a:r>
            <a:r>
              <a:rPr sz="1300" spc="-60" dirty="0">
                <a:latin typeface="Arial"/>
                <a:cs typeface="Arial"/>
              </a:rPr>
              <a:t> </a:t>
            </a:r>
            <a:r>
              <a:rPr sz="1300" spc="5" dirty="0">
                <a:latin typeface="Arial"/>
                <a:cs typeface="Arial"/>
              </a:rPr>
              <a:t>R</a:t>
            </a:r>
            <a:r>
              <a:rPr sz="1300" spc="-5" dirty="0">
                <a:latin typeface="Arial"/>
                <a:cs typeface="Arial"/>
              </a:rPr>
              <a:t>elati</a:t>
            </a:r>
            <a:r>
              <a:rPr sz="1300" dirty="0">
                <a:latin typeface="Arial"/>
                <a:cs typeface="Arial"/>
              </a:rPr>
              <a:t>o</a:t>
            </a:r>
            <a:r>
              <a:rPr sz="1300" spc="-5" dirty="0">
                <a:latin typeface="Arial"/>
                <a:cs typeface="Arial"/>
              </a:rPr>
              <a:t>nship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553956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23" y="827278"/>
            <a:ext cx="37293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80"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-5" dirty="0"/>
              <a:t>Relationships</a:t>
            </a:r>
            <a:r>
              <a:rPr spc="-65" dirty="0"/>
              <a:t> </a:t>
            </a:r>
            <a:r>
              <a:rPr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8640" y="3494998"/>
            <a:ext cx="425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39639" y="1207135"/>
              <a:ext cx="4260850" cy="1961514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445769" y="3455670"/>
            <a:ext cx="4019550" cy="182880"/>
          </a:xfrm>
          <a:custGeom>
            <a:avLst/>
            <a:gdLst/>
            <a:ahLst/>
            <a:cxnLst/>
            <a:rect l="l" t="t" r="r" b="b"/>
            <a:pathLst>
              <a:path w="4019550" h="182879">
                <a:moveTo>
                  <a:pt x="4019550" y="0"/>
                </a:moveTo>
                <a:lnTo>
                  <a:pt x="0" y="0"/>
                </a:lnTo>
                <a:lnTo>
                  <a:pt x="0" y="182879"/>
                </a:lnTo>
                <a:lnTo>
                  <a:pt x="4019550" y="182879"/>
                </a:lnTo>
                <a:lnTo>
                  <a:pt x="40195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993138" y="1722247"/>
            <a:ext cx="194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Unary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2308" y="2803017"/>
            <a:ext cx="4019550" cy="146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spc="-45" dirty="0">
                <a:latin typeface="Trebuchet MS"/>
                <a:cs typeface="Trebuchet MS"/>
              </a:rPr>
              <a:t>When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there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only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50" dirty="0">
                <a:latin typeface="Trebuchet MS"/>
                <a:cs typeface="Trebuchet MS"/>
              </a:rPr>
              <a:t>ONE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entity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set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participating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in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a</a:t>
            </a:r>
            <a:endParaRPr sz="1200">
              <a:latin typeface="Trebuchet MS"/>
              <a:cs typeface="Trebuchet MS"/>
            </a:endParaRPr>
          </a:p>
          <a:p>
            <a:pPr marL="334010">
              <a:lnSpc>
                <a:spcPct val="100000"/>
              </a:lnSpc>
              <a:spcBef>
                <a:spcPts val="1040"/>
              </a:spcBef>
            </a:pPr>
            <a:r>
              <a:rPr sz="1200" b="1" spc="-35" dirty="0">
                <a:latin typeface="Trebuchet MS"/>
                <a:cs typeface="Trebuchet MS"/>
              </a:rPr>
              <a:t>relation</a:t>
            </a:r>
            <a:r>
              <a:rPr sz="1200" spc="-35" dirty="0">
                <a:latin typeface="Trebuchet MS"/>
                <a:cs typeface="Trebuchet MS"/>
              </a:rPr>
              <a:t>,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the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relationship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called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as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unary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relationship.</a:t>
            </a:r>
            <a:endParaRPr sz="1200">
              <a:latin typeface="Trebuchet MS"/>
              <a:cs typeface="Trebuchet MS"/>
            </a:endParaRPr>
          </a:p>
          <a:p>
            <a:pPr marL="334010" indent="-321945">
              <a:lnSpc>
                <a:spcPct val="100000"/>
              </a:lnSpc>
              <a:spcBef>
                <a:spcPts val="1060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spc="-35" dirty="0">
                <a:latin typeface="Trebuchet MS"/>
                <a:cs typeface="Trebuchet MS"/>
              </a:rPr>
              <a:t>For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example,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one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person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married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to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only</a:t>
            </a:r>
            <a:r>
              <a:rPr sz="1200" spc="4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one</a:t>
            </a:r>
            <a:r>
              <a:rPr sz="1200" spc="3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person.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50">
              <a:latin typeface="Trebuchet MS"/>
              <a:cs typeface="Trebuchet MS"/>
            </a:endParaRPr>
          </a:p>
          <a:p>
            <a:pPr marL="1143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107304" y="4553956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23" y="827278"/>
            <a:ext cx="37293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80"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-5" dirty="0"/>
              <a:t>Relationships</a:t>
            </a:r>
            <a:r>
              <a:rPr spc="-65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26844"/>
              <a:ext cx="4558665" cy="15424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7068" y="1722247"/>
            <a:ext cx="4041775" cy="2548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956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Binary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marR="5080" indent="-337185">
              <a:lnSpc>
                <a:spcPct val="116100"/>
              </a:lnSpc>
              <a:spcBef>
                <a:spcPts val="1260"/>
              </a:spcBef>
              <a:buFont typeface="Arial"/>
              <a:buChar char="●"/>
              <a:tabLst>
                <a:tab pos="349250" algn="l"/>
                <a:tab pos="349885" algn="l"/>
              </a:tabLst>
            </a:pP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there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are</a:t>
            </a:r>
            <a:r>
              <a:rPr sz="1400" spc="-5" dirty="0">
                <a:latin typeface="Trebuchet MS"/>
                <a:cs typeface="Trebuchet MS"/>
              </a:rPr>
              <a:t> </a:t>
            </a:r>
            <a:r>
              <a:rPr sz="1400" b="1" spc="-55" dirty="0">
                <a:latin typeface="Trebuchet MS"/>
                <a:cs typeface="Trebuchet MS"/>
              </a:rPr>
              <a:t>TWO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-35" dirty="0">
                <a:latin typeface="Trebuchet MS"/>
                <a:cs typeface="Trebuchet MS"/>
              </a:rPr>
              <a:t>entities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-45" dirty="0">
                <a:latin typeface="Trebuchet MS"/>
                <a:cs typeface="Trebuchet MS"/>
              </a:rPr>
              <a:t>set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participating </a:t>
            </a:r>
            <a:r>
              <a:rPr sz="1400" b="1" spc="-35" dirty="0">
                <a:latin typeface="Trebuchet MS"/>
                <a:cs typeface="Trebuchet MS"/>
              </a:rPr>
              <a:t> in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a</a:t>
            </a:r>
            <a:r>
              <a:rPr sz="1400" b="1" spc="-35" dirty="0">
                <a:latin typeface="Trebuchet MS"/>
                <a:cs typeface="Trebuchet MS"/>
              </a:rPr>
              <a:t> relation</a:t>
            </a:r>
            <a:r>
              <a:rPr sz="1400" spc="-35" dirty="0">
                <a:latin typeface="Trebuchet MS"/>
                <a:cs typeface="Trebuchet MS"/>
              </a:rPr>
              <a:t>, </a:t>
            </a:r>
            <a:r>
              <a:rPr sz="1400" spc="-40" dirty="0">
                <a:latin typeface="Trebuchet MS"/>
                <a:cs typeface="Trebuchet MS"/>
              </a:rPr>
              <a:t>the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relationship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is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called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as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binary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relationship.</a:t>
            </a:r>
            <a:endParaRPr sz="1400">
              <a:latin typeface="Trebuchet MS"/>
              <a:cs typeface="Trebuchet MS"/>
            </a:endParaRPr>
          </a:p>
          <a:p>
            <a:pPr marL="349250" indent="-337185">
              <a:lnSpc>
                <a:spcPct val="100000"/>
              </a:lnSpc>
              <a:spcBef>
                <a:spcPts val="315"/>
              </a:spcBef>
              <a:buFont typeface="Arial"/>
              <a:buChar char="●"/>
              <a:tabLst>
                <a:tab pos="349250" algn="l"/>
                <a:tab pos="349885" algn="l"/>
              </a:tabLst>
            </a:pPr>
            <a:r>
              <a:rPr sz="1400" spc="-40" dirty="0">
                <a:latin typeface="Trebuchet MS"/>
                <a:cs typeface="Trebuchet MS"/>
              </a:rPr>
              <a:t>For</a:t>
            </a:r>
            <a:r>
              <a:rPr sz="1400" spc="10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example,</a:t>
            </a:r>
            <a:r>
              <a:rPr sz="1400" spc="1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Student</a:t>
            </a:r>
            <a:r>
              <a:rPr sz="1400" spc="1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is</a:t>
            </a:r>
            <a:r>
              <a:rPr sz="1400" spc="1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enrolled</a:t>
            </a:r>
            <a:r>
              <a:rPr sz="1400" spc="1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in</a:t>
            </a:r>
            <a:r>
              <a:rPr sz="1400" spc="1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Course.</a:t>
            </a:r>
            <a:endParaRPr sz="140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  <a:spcBef>
                <a:spcPts val="18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00">
              <a:latin typeface="Arial"/>
              <a:cs typeface="Arial"/>
            </a:endParaRPr>
          </a:p>
          <a:p>
            <a:pPr marL="129539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107304" y="4553956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503" y="463041"/>
            <a:ext cx="2827020" cy="99949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12065" marR="5080" algn="ctr">
              <a:lnSpc>
                <a:spcPts val="2830"/>
              </a:lnSpc>
              <a:spcBef>
                <a:spcPts val="235"/>
              </a:spcBef>
            </a:pPr>
            <a:r>
              <a:rPr spc="-5" dirty="0"/>
              <a:t>Purpose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5" dirty="0"/>
              <a:t>database </a:t>
            </a:r>
            <a:r>
              <a:rPr spc="-650" dirty="0"/>
              <a:t> </a:t>
            </a:r>
            <a:r>
              <a:rPr dirty="0"/>
              <a:t>systems</a:t>
            </a:r>
          </a:p>
          <a:p>
            <a:pPr marL="9525" algn="ctr">
              <a:lnSpc>
                <a:spcPts val="1870"/>
              </a:lnSpc>
            </a:pPr>
            <a:r>
              <a:rPr sz="1800" spc="-5" dirty="0">
                <a:latin typeface="Trebuchet MS"/>
                <a:cs typeface="Trebuchet MS"/>
              </a:rPr>
              <a:t>What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is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Database?,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74980" y="1707007"/>
            <a:ext cx="3597910" cy="85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45" dirty="0">
                <a:latin typeface="Trebuchet MS"/>
                <a:cs typeface="Trebuchet MS"/>
              </a:rPr>
              <a:t>What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is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DBMS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and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types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of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DBMS</a:t>
            </a:r>
            <a:r>
              <a:rPr sz="1800" spc="-45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?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sz="1800" spc="40" dirty="0">
                <a:latin typeface="Trebuchet MS"/>
                <a:cs typeface="Trebuchet MS"/>
              </a:rPr>
              <a:t>DBMS</a:t>
            </a:r>
            <a:r>
              <a:rPr sz="1800" spc="-13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vs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Flat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File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System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8016" y="4814722"/>
            <a:ext cx="4173854" cy="272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https://www.google.com/url?sa=i&amp;source=imgres&amp;cd=&amp;cad=rja&amp;uact=8&amp;ved=2ahUKEwjKg9PLw9PoAhXD</a:t>
            </a:r>
            <a:endParaRPr sz="7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9375" y="521969"/>
            <a:ext cx="3400679" cy="369442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7923" y="827278"/>
            <a:ext cx="37293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80" dirty="0"/>
              <a:t> </a:t>
            </a:r>
            <a:r>
              <a:rPr spc="-5" dirty="0"/>
              <a:t>of</a:t>
            </a:r>
            <a:r>
              <a:rPr spc="-65" dirty="0"/>
              <a:t> </a:t>
            </a:r>
            <a:r>
              <a:rPr spc="-5" dirty="0"/>
              <a:t>Relationships</a:t>
            </a:r>
            <a:r>
              <a:rPr spc="-65" dirty="0"/>
              <a:t> </a:t>
            </a:r>
            <a:r>
              <a:rPr dirty="0"/>
              <a:t>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7068" y="1722247"/>
            <a:ext cx="3941445" cy="2547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369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n-ary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349250" marR="5080" indent="-337185">
              <a:lnSpc>
                <a:spcPct val="116399"/>
              </a:lnSpc>
              <a:spcBef>
                <a:spcPts val="1450"/>
              </a:spcBef>
              <a:buFont typeface="Arial"/>
              <a:buChar char="●"/>
              <a:tabLst>
                <a:tab pos="349250" algn="l"/>
                <a:tab pos="349885" algn="l"/>
              </a:tabLst>
            </a:pPr>
            <a:r>
              <a:rPr sz="1400" spc="-50" dirty="0">
                <a:latin typeface="Trebuchet MS"/>
                <a:cs typeface="Trebuchet MS"/>
              </a:rPr>
              <a:t>When</a:t>
            </a:r>
            <a:r>
              <a:rPr sz="1400" spc="-3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there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are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45" dirty="0">
                <a:latin typeface="Trebuchet MS"/>
                <a:cs typeface="Trebuchet MS"/>
              </a:rPr>
              <a:t>n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entities</a:t>
            </a:r>
            <a:r>
              <a:rPr sz="1400" spc="-1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set</a:t>
            </a:r>
            <a:r>
              <a:rPr sz="140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participating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in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 </a:t>
            </a:r>
            <a:r>
              <a:rPr sz="1400" spc="-40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relation,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the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relationship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is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35" dirty="0">
                <a:latin typeface="Trebuchet MS"/>
                <a:cs typeface="Trebuchet MS"/>
              </a:rPr>
              <a:t>called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-40" dirty="0">
                <a:latin typeface="Trebuchet MS"/>
                <a:cs typeface="Trebuchet MS"/>
              </a:rPr>
              <a:t>as</a:t>
            </a:r>
            <a:r>
              <a:rPr sz="1400" spc="-15" dirty="0">
                <a:latin typeface="Trebuchet MS"/>
                <a:cs typeface="Trebuchet MS"/>
              </a:rPr>
              <a:t> </a:t>
            </a:r>
            <a:r>
              <a:rPr sz="1400" spc="-30" dirty="0">
                <a:latin typeface="Trebuchet MS"/>
                <a:cs typeface="Trebuchet MS"/>
              </a:rPr>
              <a:t>n-ary 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-5" dirty="0">
                <a:latin typeface="Trebuchet MS"/>
                <a:cs typeface="Trebuchet MS"/>
              </a:rPr>
              <a:t>relationship.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Trebuchet MS"/>
              <a:cs typeface="Trebuchet MS"/>
            </a:endParaRPr>
          </a:p>
          <a:p>
            <a:pPr marL="129539">
              <a:lnSpc>
                <a:spcPct val="100000"/>
              </a:lnSpc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9539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5" name="object 5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7651" y="644397"/>
            <a:ext cx="3498850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78915" marR="5080" indent="-146685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Entity</a:t>
            </a:r>
            <a:r>
              <a:rPr spc="-55" dirty="0"/>
              <a:t> </a:t>
            </a:r>
            <a:r>
              <a:rPr dirty="0"/>
              <a:t>sets</a:t>
            </a:r>
            <a:r>
              <a:rPr spc="-40" dirty="0"/>
              <a:t> </a:t>
            </a:r>
            <a:r>
              <a:rPr dirty="0"/>
              <a:t>&amp;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539750"/>
              <a:ext cx="4570476" cy="1207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1969071"/>
              <a:ext cx="4571365" cy="217995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47724" y="1514983"/>
            <a:ext cx="3265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Cardinality</a:t>
            </a:r>
            <a:r>
              <a:rPr sz="1800" spc="-45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of</a:t>
            </a:r>
            <a:r>
              <a:rPr sz="1800" spc="-3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F2F2F"/>
                </a:solidFill>
                <a:latin typeface="Arial"/>
                <a:cs typeface="Arial"/>
              </a:rPr>
              <a:t>Relationships</a:t>
            </a:r>
            <a:r>
              <a:rPr sz="1800" spc="-20" dirty="0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F2F2F"/>
                </a:solidFill>
                <a:latin typeface="Arial"/>
                <a:cs typeface="Arial"/>
              </a:rPr>
              <a:t>sets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108" y="2211451"/>
            <a:ext cx="3435350" cy="1156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06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spc="-45" dirty="0">
                <a:latin typeface="Trebuchet MS"/>
                <a:cs typeface="Trebuchet MS"/>
              </a:rPr>
              <a:t>T</a:t>
            </a:r>
            <a:r>
              <a:rPr sz="1200" spc="-35" dirty="0">
                <a:latin typeface="Trebuchet MS"/>
                <a:cs typeface="Trebuchet MS"/>
              </a:rPr>
              <a:t>h</a:t>
            </a:r>
            <a:r>
              <a:rPr sz="1200" spc="-45" dirty="0">
                <a:latin typeface="Trebuchet MS"/>
                <a:cs typeface="Trebuchet MS"/>
              </a:rPr>
              <a:t>e </a:t>
            </a:r>
            <a:r>
              <a:rPr sz="1200" b="1" spc="-50" dirty="0">
                <a:latin typeface="Trebuchet MS"/>
                <a:cs typeface="Trebuchet MS"/>
              </a:rPr>
              <a:t>numb</a:t>
            </a:r>
            <a:r>
              <a:rPr sz="1200" b="1" spc="-40" dirty="0">
                <a:latin typeface="Trebuchet MS"/>
                <a:cs typeface="Trebuchet MS"/>
              </a:rPr>
              <a:t>er</a:t>
            </a:r>
            <a:r>
              <a:rPr sz="1200" b="1" spc="-35" dirty="0">
                <a:latin typeface="Trebuchet MS"/>
                <a:cs typeface="Trebuchet MS"/>
              </a:rPr>
              <a:t> o</a:t>
            </a:r>
            <a:r>
              <a:rPr sz="1200" b="1" spc="-30" dirty="0">
                <a:latin typeface="Trebuchet MS"/>
                <a:cs typeface="Trebuchet MS"/>
              </a:rPr>
              <a:t>f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-65" dirty="0">
                <a:latin typeface="Trebuchet MS"/>
                <a:cs typeface="Trebuchet MS"/>
              </a:rPr>
              <a:t>m</a:t>
            </a:r>
            <a:r>
              <a:rPr sz="1200" b="1" spc="-40" dirty="0">
                <a:latin typeface="Trebuchet MS"/>
                <a:cs typeface="Trebuchet MS"/>
              </a:rPr>
              <a:t>es </a:t>
            </a:r>
            <a:r>
              <a:rPr sz="1200" b="1" spc="-35" dirty="0">
                <a:latin typeface="Trebuchet MS"/>
                <a:cs typeface="Trebuchet MS"/>
              </a:rPr>
              <a:t>a</a:t>
            </a:r>
            <a:r>
              <a:rPr sz="1200" b="1" spc="-50" dirty="0">
                <a:latin typeface="Trebuchet MS"/>
                <a:cs typeface="Trebuchet MS"/>
              </a:rPr>
              <a:t>n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e</a:t>
            </a:r>
            <a:r>
              <a:rPr sz="1200" b="1" spc="-40" dirty="0">
                <a:latin typeface="Trebuchet MS"/>
                <a:cs typeface="Trebuchet MS"/>
              </a:rPr>
              <a:t>n</a:t>
            </a:r>
            <a:r>
              <a:rPr sz="1200" b="1" spc="-30" dirty="0">
                <a:latin typeface="Trebuchet MS"/>
                <a:cs typeface="Trebuchet MS"/>
              </a:rPr>
              <a:t>t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-40" dirty="0">
                <a:latin typeface="Trebuchet MS"/>
                <a:cs typeface="Trebuchet MS"/>
              </a:rPr>
              <a:t>t</a:t>
            </a:r>
            <a:r>
              <a:rPr sz="1200" b="1" spc="-45" dirty="0">
                <a:latin typeface="Trebuchet MS"/>
                <a:cs typeface="Trebuchet MS"/>
              </a:rPr>
              <a:t>y</a:t>
            </a:r>
            <a:r>
              <a:rPr sz="1200" b="1" spc="-5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o</a:t>
            </a:r>
            <a:r>
              <a:rPr sz="1200" b="1" spc="-30" dirty="0">
                <a:latin typeface="Trebuchet MS"/>
                <a:cs typeface="Trebuchet MS"/>
              </a:rPr>
              <a:t>f</a:t>
            </a:r>
            <a:r>
              <a:rPr sz="1200" b="1" spc="-45" dirty="0">
                <a:latin typeface="Trebuchet MS"/>
                <a:cs typeface="Trebuchet MS"/>
              </a:rPr>
              <a:t> an e</a:t>
            </a:r>
            <a:r>
              <a:rPr sz="1200" b="1" spc="-40" dirty="0">
                <a:latin typeface="Trebuchet MS"/>
                <a:cs typeface="Trebuchet MS"/>
              </a:rPr>
              <a:t>nt</a:t>
            </a:r>
            <a:r>
              <a:rPr sz="1200" b="1" spc="-15" dirty="0">
                <a:latin typeface="Trebuchet MS"/>
                <a:cs typeface="Trebuchet MS"/>
              </a:rPr>
              <a:t>i</a:t>
            </a:r>
            <a:r>
              <a:rPr sz="1200" b="1" spc="-30" dirty="0">
                <a:latin typeface="Trebuchet MS"/>
                <a:cs typeface="Trebuchet MS"/>
              </a:rPr>
              <a:t>t</a:t>
            </a:r>
            <a:r>
              <a:rPr sz="1200" b="1" spc="-45" dirty="0">
                <a:latin typeface="Trebuchet MS"/>
                <a:cs typeface="Trebuchet MS"/>
              </a:rPr>
              <a:t>y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s</a:t>
            </a:r>
            <a:r>
              <a:rPr sz="1200" b="1" spc="-35" dirty="0">
                <a:latin typeface="Trebuchet MS"/>
                <a:cs typeface="Trebuchet MS"/>
              </a:rPr>
              <a:t>et</a:t>
            </a:r>
            <a:endParaRPr sz="1200">
              <a:latin typeface="Trebuchet MS"/>
              <a:cs typeface="Trebuchet MS"/>
            </a:endParaRPr>
          </a:p>
          <a:p>
            <a:pPr marL="334010" marR="100965">
              <a:lnSpc>
                <a:spcPct val="172500"/>
              </a:lnSpc>
            </a:pPr>
            <a:r>
              <a:rPr sz="1200" b="1" spc="-35" dirty="0">
                <a:latin typeface="Trebuchet MS"/>
                <a:cs typeface="Trebuchet MS"/>
              </a:rPr>
              <a:t>participates</a:t>
            </a:r>
            <a:r>
              <a:rPr sz="1200" b="1" spc="15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in</a:t>
            </a:r>
            <a:r>
              <a:rPr sz="1200" b="1" spc="20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a</a:t>
            </a:r>
            <a:r>
              <a:rPr sz="1200" b="1" spc="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relationship</a:t>
            </a:r>
            <a:r>
              <a:rPr sz="1200" b="1" spc="6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set</a:t>
            </a:r>
            <a:r>
              <a:rPr sz="1200" spc="1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known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as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cardinality.</a:t>
            </a:r>
            <a:endParaRPr sz="1200">
              <a:latin typeface="Trebuchet MS"/>
              <a:cs typeface="Trebuchet MS"/>
            </a:endParaRPr>
          </a:p>
          <a:p>
            <a:pPr marL="334010" indent="-321945">
              <a:lnSpc>
                <a:spcPct val="100000"/>
              </a:lnSpc>
              <a:spcBef>
                <a:spcPts val="1055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spc="-35" dirty="0">
                <a:latin typeface="Trebuchet MS"/>
                <a:cs typeface="Trebuchet MS"/>
              </a:rPr>
              <a:t>Cardinality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can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be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of different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types: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6" y="3461766"/>
            <a:ext cx="67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3308" y="3467861"/>
            <a:ext cx="1296035" cy="8362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indent="-320675">
              <a:lnSpc>
                <a:spcPct val="100000"/>
              </a:lnSpc>
              <a:spcBef>
                <a:spcPts val="100"/>
              </a:spcBef>
              <a:buFont typeface="Arial"/>
              <a:buChar char="○"/>
              <a:tabLst>
                <a:tab pos="334010" algn="l"/>
                <a:tab pos="334645" algn="l"/>
              </a:tabLst>
            </a:pPr>
            <a:r>
              <a:rPr sz="1200" spc="-5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334010" indent="-321945">
              <a:lnSpc>
                <a:spcPct val="100000"/>
              </a:lnSpc>
              <a:spcBef>
                <a:spcPts val="1030"/>
              </a:spcBef>
              <a:buFont typeface="Arial"/>
              <a:buChar char="○"/>
              <a:tabLst>
                <a:tab pos="334010" algn="l"/>
                <a:tab pos="334645" algn="l"/>
              </a:tabLst>
            </a:pPr>
            <a:r>
              <a:rPr sz="1200" dirty="0">
                <a:latin typeface="Trebuchet MS"/>
                <a:cs typeface="Trebuchet MS"/>
              </a:rPr>
              <a:t>Many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One</a:t>
            </a:r>
            <a:endParaRPr sz="1200">
              <a:latin typeface="Trebuchet MS"/>
              <a:cs typeface="Trebuchet MS"/>
            </a:endParaRPr>
          </a:p>
          <a:p>
            <a:pPr marL="334010" indent="-320675">
              <a:lnSpc>
                <a:spcPct val="100000"/>
              </a:lnSpc>
              <a:spcBef>
                <a:spcPts val="1030"/>
              </a:spcBef>
              <a:buFont typeface="Arial"/>
              <a:buChar char="○"/>
              <a:tabLst>
                <a:tab pos="334010" algn="l"/>
                <a:tab pos="334645" algn="l"/>
              </a:tabLst>
            </a:pP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25" dirty="0">
                <a:latin typeface="Trebuchet MS"/>
                <a:cs typeface="Trebuchet MS"/>
              </a:rPr>
              <a:t>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15" dirty="0">
                <a:latin typeface="Trebuchet MS"/>
                <a:cs typeface="Trebuchet MS"/>
              </a:rPr>
              <a:t>t</a:t>
            </a:r>
            <a:r>
              <a:rPr sz="1200" spc="25" dirty="0">
                <a:latin typeface="Trebuchet MS"/>
                <a:cs typeface="Trebuchet MS"/>
              </a:rPr>
              <a:t>o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40" dirty="0">
                <a:latin typeface="Trebuchet MS"/>
                <a:cs typeface="Trebuchet MS"/>
              </a:rPr>
              <a:t>M</a:t>
            </a:r>
            <a:r>
              <a:rPr sz="1200" spc="10" dirty="0">
                <a:latin typeface="Trebuchet MS"/>
                <a:cs typeface="Trebuchet MS"/>
              </a:rPr>
              <a:t>a</a:t>
            </a:r>
            <a:r>
              <a:rPr sz="1200" spc="30" dirty="0">
                <a:latin typeface="Trebuchet MS"/>
                <a:cs typeface="Trebuchet MS"/>
              </a:rPr>
              <a:t>n</a:t>
            </a:r>
            <a:r>
              <a:rPr sz="1200" spc="25" dirty="0">
                <a:latin typeface="Trebuchet MS"/>
                <a:cs typeface="Trebuchet MS"/>
              </a:rPr>
              <a:t>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4416" y="4019499"/>
            <a:ext cx="774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5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107304" y="4550909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-ER-Model-13.png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8" y="644397"/>
            <a:ext cx="37014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79245" marR="5080" indent="-156718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Cardinality</a:t>
            </a:r>
            <a:r>
              <a:rPr spc="-70" dirty="0"/>
              <a:t>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539750"/>
              <a:ext cx="4570476" cy="12077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1969058"/>
              <a:ext cx="4571365" cy="217994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550922" y="1719198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008" y="2319908"/>
            <a:ext cx="4026535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marR="43180" indent="-320040">
              <a:lnSpc>
                <a:spcPct val="155000"/>
              </a:lnSpc>
              <a:spcBef>
                <a:spcPts val="100"/>
              </a:spcBef>
              <a:buFont typeface="Arial"/>
              <a:buChar char="●"/>
              <a:tabLst>
                <a:tab pos="410209" algn="l"/>
                <a:tab pos="410845" algn="l"/>
              </a:tabLst>
            </a:pPr>
            <a:r>
              <a:rPr dirty="0"/>
              <a:t>	</a:t>
            </a:r>
            <a:r>
              <a:rPr sz="1200" spc="-45" dirty="0">
                <a:latin typeface="Trebuchet MS"/>
                <a:cs typeface="Trebuchet MS"/>
              </a:rPr>
              <a:t>When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each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entity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each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entity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set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can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take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part</a:t>
            </a:r>
            <a:r>
              <a:rPr sz="1200" spc="7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only </a:t>
            </a:r>
            <a:r>
              <a:rPr sz="1200" b="1" spc="-34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once</a:t>
            </a:r>
            <a:r>
              <a:rPr sz="1200" b="1" spc="-55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in</a:t>
            </a:r>
            <a:r>
              <a:rPr sz="1200" b="1" spc="-6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6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relationship</a:t>
            </a:r>
            <a:r>
              <a:rPr sz="1200" spc="-35" dirty="0">
                <a:latin typeface="Trebuchet MS"/>
                <a:cs typeface="Trebuchet MS"/>
              </a:rPr>
              <a:t>,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the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cardinality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one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to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 marL="372110" marR="203200" indent="-321945">
              <a:lnSpc>
                <a:spcPct val="155800"/>
              </a:lnSpc>
              <a:spcBef>
                <a:spcPts val="10"/>
              </a:spcBef>
              <a:buFont typeface="Arial"/>
              <a:buChar char="●"/>
              <a:tabLst>
                <a:tab pos="372110" algn="l"/>
                <a:tab pos="372745" algn="l"/>
              </a:tabLst>
            </a:pPr>
            <a:r>
              <a:rPr sz="1200" dirty="0">
                <a:latin typeface="Trebuchet MS"/>
                <a:cs typeface="Trebuchet MS"/>
              </a:rPr>
              <a:t>Let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us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assume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that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male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marry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to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one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female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a</a:t>
            </a:r>
            <a:r>
              <a:rPr sz="1200" dirty="0">
                <a:latin typeface="Trebuchet MS"/>
                <a:cs typeface="Trebuchet MS"/>
              </a:rPr>
              <a:t>nd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9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</a:t>
            </a:r>
            <a:r>
              <a:rPr sz="1200" spc="-10" dirty="0">
                <a:latin typeface="Trebuchet MS"/>
                <a:cs typeface="Trebuchet MS"/>
              </a:rPr>
              <a:t>e</a:t>
            </a:r>
            <a:r>
              <a:rPr sz="1200" spc="-1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ca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5" dirty="0">
                <a:latin typeface="Trebuchet MS"/>
                <a:cs typeface="Trebuchet MS"/>
              </a:rPr>
              <a:t>rr</a:t>
            </a:r>
            <a:r>
              <a:rPr sz="1200" dirty="0">
                <a:latin typeface="Trebuchet MS"/>
                <a:cs typeface="Trebuchet MS"/>
              </a:rPr>
              <a:t>y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on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2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e.</a:t>
            </a:r>
            <a:endParaRPr sz="1200">
              <a:latin typeface="Trebuchet MS"/>
              <a:cs typeface="Trebuchet MS"/>
            </a:endParaRPr>
          </a:p>
          <a:p>
            <a:pPr marL="230504" indent="-180340">
              <a:lnSpc>
                <a:spcPct val="100000"/>
              </a:lnSpc>
              <a:spcBef>
                <a:spcPts val="830"/>
              </a:spcBef>
              <a:buChar char="●"/>
              <a:tabLst>
                <a:tab pos="231140" algn="l"/>
              </a:tabLst>
            </a:pPr>
            <a:r>
              <a:rPr sz="1800" spc="-37" baseline="37037" dirty="0">
                <a:latin typeface="Arial"/>
                <a:cs typeface="Arial"/>
              </a:rPr>
              <a:t>.</a:t>
            </a:r>
            <a:r>
              <a:rPr sz="1800" spc="375" baseline="37037" dirty="0">
                <a:latin typeface="Arial"/>
                <a:cs typeface="Arial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So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the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relationship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will</a:t>
            </a:r>
            <a:r>
              <a:rPr sz="1200" spc="-3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one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to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00">
              <a:latin typeface="Trebuchet MS"/>
              <a:cs typeface="Trebuchet MS"/>
            </a:endParaRPr>
          </a:p>
          <a:p>
            <a:pPr marL="2286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107304" y="4550909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-ER-Model-13.png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8" y="644397"/>
            <a:ext cx="37014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79245" marR="5080" indent="-156718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Cardinality</a:t>
            </a:r>
            <a:r>
              <a:rPr spc="-70" dirty="0"/>
              <a:t>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33425"/>
              <a:ext cx="4570095" cy="154241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2421216"/>
              <a:ext cx="4571365" cy="189725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0708" y="1642237"/>
            <a:ext cx="4052570" cy="269176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9410" marR="64769" indent="-320040">
              <a:lnSpc>
                <a:spcPct val="131700"/>
              </a:lnSpc>
              <a:spcBef>
                <a:spcPts val="440"/>
              </a:spcBef>
              <a:buFont typeface="Arial"/>
              <a:buChar char="●"/>
              <a:tabLst>
                <a:tab pos="359410" algn="l"/>
                <a:tab pos="360045" algn="l"/>
              </a:tabLst>
            </a:pPr>
            <a:r>
              <a:rPr sz="1200" spc="-5" dirty="0">
                <a:latin typeface="Trebuchet MS"/>
                <a:cs typeface="Trebuchet MS"/>
              </a:rPr>
              <a:t>When </a:t>
            </a:r>
            <a:r>
              <a:rPr sz="1200" spc="-35" dirty="0">
                <a:latin typeface="Trebuchet MS"/>
                <a:cs typeface="Trebuchet MS"/>
              </a:rPr>
              <a:t>entities in </a:t>
            </a:r>
            <a:r>
              <a:rPr sz="1200" dirty="0">
                <a:latin typeface="Trebuchet MS"/>
                <a:cs typeface="Trebuchet MS"/>
              </a:rPr>
              <a:t>one </a:t>
            </a:r>
            <a:r>
              <a:rPr sz="1200" spc="-55" dirty="0">
                <a:latin typeface="Trebuchet MS"/>
                <a:cs typeface="Trebuchet MS"/>
              </a:rPr>
              <a:t>entity 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M</a:t>
            </a:r>
            <a:r>
              <a:rPr sz="1200" spc="-345" dirty="0">
                <a:latin typeface="Trebuchet MS"/>
                <a:cs typeface="Trebuchet MS"/>
              </a:rPr>
              <a:t>set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200" b="1" spc="-345" dirty="0">
                <a:latin typeface="Trebuchet MS"/>
                <a:cs typeface="Trebuchet MS"/>
              </a:rPr>
              <a:t>c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200" b="1" spc="-345" dirty="0">
                <a:latin typeface="Trebuchet MS"/>
                <a:cs typeface="Trebuchet MS"/>
              </a:rPr>
              <a:t>an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200" b="1" spc="-345" dirty="0">
                <a:latin typeface="Trebuchet MS"/>
                <a:cs typeface="Trebuchet MS"/>
              </a:rPr>
              <a:t>ta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200" b="1" spc="-345" dirty="0">
                <a:latin typeface="Trebuchet MS"/>
                <a:cs typeface="Trebuchet MS"/>
              </a:rPr>
              <a:t>k</a:t>
            </a:r>
            <a:r>
              <a:rPr sz="2700" spc="-517" baseline="13888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200" b="1" spc="-345" dirty="0">
                <a:latin typeface="Trebuchet MS"/>
                <a:cs typeface="Trebuchet MS"/>
              </a:rPr>
              <a:t>e</a:t>
            </a:r>
            <a:r>
              <a:rPr sz="1200" b="1" spc="-340" dirty="0">
                <a:latin typeface="Trebuchet MS"/>
                <a:cs typeface="Trebuchet MS"/>
              </a:rPr>
              <a:t> </a:t>
            </a:r>
            <a:r>
              <a:rPr sz="1200" b="1" spc="-280" dirty="0">
                <a:latin typeface="Trebuchet MS"/>
                <a:cs typeface="Trebuchet MS"/>
              </a:rPr>
              <a:t>p</a:t>
            </a:r>
            <a:r>
              <a:rPr sz="2700" spc="-419" baseline="13888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200" b="1" spc="-280" dirty="0">
                <a:latin typeface="Trebuchet MS"/>
                <a:cs typeface="Trebuchet MS"/>
              </a:rPr>
              <a:t>a</a:t>
            </a:r>
            <a:r>
              <a:rPr sz="2700" spc="-419" baseline="13888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200" b="1" spc="-280" dirty="0">
                <a:latin typeface="Trebuchet MS"/>
                <a:cs typeface="Trebuchet MS"/>
              </a:rPr>
              <a:t>rt</a:t>
            </a:r>
            <a:r>
              <a:rPr sz="2700" spc="-419" baseline="13888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200" b="1" spc="-280" dirty="0">
                <a:latin typeface="Trebuchet MS"/>
                <a:cs typeface="Trebuchet MS"/>
              </a:rPr>
              <a:t>only</a:t>
            </a:r>
            <a:r>
              <a:rPr sz="1200" b="1" spc="-275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once </a:t>
            </a:r>
            <a:r>
              <a:rPr sz="1200" b="1" spc="-35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in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relationship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set</a:t>
            </a:r>
            <a:r>
              <a:rPr sz="1200" b="1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and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entities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in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other</a:t>
            </a:r>
            <a:r>
              <a:rPr sz="1200" b="1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entity</a:t>
            </a:r>
            <a:r>
              <a:rPr sz="1200" b="1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set</a:t>
            </a:r>
            <a:endParaRPr sz="1200">
              <a:latin typeface="Trebuchet MS"/>
              <a:cs typeface="Trebuchet MS"/>
            </a:endParaRPr>
          </a:p>
          <a:p>
            <a:pPr marL="359410">
              <a:lnSpc>
                <a:spcPct val="100000"/>
              </a:lnSpc>
              <a:spcBef>
                <a:spcPts val="820"/>
              </a:spcBef>
            </a:pPr>
            <a:r>
              <a:rPr sz="1200" b="1" spc="-40" dirty="0">
                <a:latin typeface="Trebuchet MS"/>
                <a:cs typeface="Trebuchet MS"/>
              </a:rPr>
              <a:t>can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take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part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more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than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once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in</a:t>
            </a:r>
            <a:r>
              <a:rPr sz="1200" b="1" spc="-2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the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relationship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set,</a:t>
            </a:r>
            <a:endParaRPr sz="1200">
              <a:latin typeface="Trebuchet MS"/>
              <a:cs typeface="Trebuchet MS"/>
            </a:endParaRPr>
          </a:p>
          <a:p>
            <a:pPr marL="359410">
              <a:lnSpc>
                <a:spcPct val="100000"/>
              </a:lnSpc>
              <a:spcBef>
                <a:spcPts val="800"/>
              </a:spcBef>
            </a:pPr>
            <a:r>
              <a:rPr sz="1200" dirty="0">
                <a:latin typeface="Trebuchet MS"/>
                <a:cs typeface="Trebuchet MS"/>
              </a:rPr>
              <a:t>car</a:t>
            </a:r>
            <a:r>
              <a:rPr sz="1200" spc="-10" dirty="0">
                <a:latin typeface="Trebuchet MS"/>
                <a:cs typeface="Trebuchet MS"/>
              </a:rPr>
              <a:t>d</a:t>
            </a:r>
            <a:r>
              <a:rPr sz="1200" dirty="0">
                <a:latin typeface="Trebuchet MS"/>
                <a:cs typeface="Trebuchet MS"/>
              </a:rPr>
              <a:t>i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10" dirty="0">
                <a:latin typeface="Trebuchet MS"/>
                <a:cs typeface="Trebuchet MS"/>
              </a:rPr>
              <a:t>l</a:t>
            </a:r>
            <a:r>
              <a:rPr sz="1200" dirty="0">
                <a:latin typeface="Trebuchet MS"/>
                <a:cs typeface="Trebuchet MS"/>
              </a:rPr>
              <a:t>ity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5" dirty="0">
                <a:latin typeface="Trebuchet MS"/>
                <a:cs typeface="Trebuchet MS"/>
              </a:rPr>
              <a:t>i</a:t>
            </a:r>
            <a:r>
              <a:rPr sz="1200" dirty="0">
                <a:latin typeface="Trebuchet MS"/>
                <a:cs typeface="Trebuchet MS"/>
              </a:rPr>
              <a:t>s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any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t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one.</a:t>
            </a:r>
            <a:endParaRPr sz="1200">
              <a:latin typeface="Trebuchet MS"/>
              <a:cs typeface="Trebuchet MS"/>
            </a:endParaRPr>
          </a:p>
          <a:p>
            <a:pPr marL="359410" marR="30480" indent="-320040">
              <a:lnSpc>
                <a:spcPct val="155800"/>
              </a:lnSpc>
              <a:spcBef>
                <a:spcPts val="15"/>
              </a:spcBef>
              <a:buFont typeface="Arial"/>
              <a:buChar char="●"/>
              <a:tabLst>
                <a:tab pos="359410" algn="l"/>
                <a:tab pos="360045" algn="l"/>
              </a:tabLst>
            </a:pPr>
            <a:r>
              <a:rPr sz="1200" dirty="0">
                <a:latin typeface="Trebuchet MS"/>
                <a:cs typeface="Trebuchet MS"/>
              </a:rPr>
              <a:t>Let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us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assume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that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student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can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take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only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one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course </a:t>
            </a:r>
            <a:r>
              <a:rPr sz="1200" spc="-34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but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one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course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can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taken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by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many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students.</a:t>
            </a:r>
            <a:endParaRPr sz="1200">
              <a:latin typeface="Trebuchet MS"/>
              <a:cs typeface="Trebuchet MS"/>
            </a:endParaRPr>
          </a:p>
          <a:p>
            <a:pPr marL="217804" indent="-180340">
              <a:lnSpc>
                <a:spcPct val="100000"/>
              </a:lnSpc>
              <a:spcBef>
                <a:spcPts val="805"/>
              </a:spcBef>
              <a:buChar char="●"/>
              <a:tabLst>
                <a:tab pos="218440" algn="l"/>
              </a:tabLst>
            </a:pPr>
            <a:r>
              <a:rPr sz="1800" spc="-37" baseline="37037" dirty="0">
                <a:latin typeface="Arial"/>
                <a:cs typeface="Arial"/>
              </a:rPr>
              <a:t>.</a:t>
            </a:r>
            <a:r>
              <a:rPr sz="1800" baseline="37037" dirty="0">
                <a:latin typeface="Arial"/>
                <a:cs typeface="Arial"/>
              </a:rPr>
              <a:t> </a:t>
            </a:r>
            <a:r>
              <a:rPr sz="1800" spc="-225" baseline="37037" dirty="0">
                <a:latin typeface="Arial"/>
                <a:cs typeface="Arial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S</a:t>
            </a:r>
            <a:r>
              <a:rPr sz="1200" spc="-45" dirty="0">
                <a:latin typeface="Trebuchet MS"/>
                <a:cs typeface="Trebuchet MS"/>
              </a:rPr>
              <a:t>o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th</a:t>
            </a:r>
            <a:r>
              <a:rPr sz="1200" spc="-45" dirty="0">
                <a:latin typeface="Trebuchet MS"/>
                <a:cs typeface="Trebuchet MS"/>
              </a:rPr>
              <a:t>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ca</a:t>
            </a:r>
            <a:r>
              <a:rPr sz="1200" spc="-30" dirty="0">
                <a:latin typeface="Trebuchet MS"/>
                <a:cs typeface="Trebuchet MS"/>
              </a:rPr>
              <a:t>r</a:t>
            </a:r>
            <a:r>
              <a:rPr sz="1200" spc="-35" dirty="0">
                <a:latin typeface="Trebuchet MS"/>
                <a:cs typeface="Trebuchet MS"/>
              </a:rPr>
              <a:t>d</a:t>
            </a:r>
            <a:r>
              <a:rPr sz="1200" spc="-25" dirty="0">
                <a:latin typeface="Trebuchet MS"/>
                <a:cs typeface="Trebuchet MS"/>
              </a:rPr>
              <a:t>i</a:t>
            </a:r>
            <a:r>
              <a:rPr sz="1200" spc="-35" dirty="0">
                <a:latin typeface="Trebuchet MS"/>
                <a:cs typeface="Trebuchet MS"/>
              </a:rPr>
              <a:t>na</a:t>
            </a:r>
            <a:r>
              <a:rPr sz="1200" spc="-25" dirty="0">
                <a:latin typeface="Trebuchet MS"/>
                <a:cs typeface="Trebuchet MS"/>
              </a:rPr>
              <a:t>l</a:t>
            </a:r>
            <a:r>
              <a:rPr sz="1200" spc="-35" dirty="0">
                <a:latin typeface="Trebuchet MS"/>
                <a:cs typeface="Trebuchet MS"/>
              </a:rPr>
              <a:t>i</a:t>
            </a:r>
            <a:r>
              <a:rPr sz="1200" spc="-25" dirty="0">
                <a:latin typeface="Trebuchet MS"/>
                <a:cs typeface="Trebuchet MS"/>
              </a:rPr>
              <a:t>t</a:t>
            </a:r>
            <a:r>
              <a:rPr sz="1200" spc="-40" dirty="0">
                <a:latin typeface="Trebuchet MS"/>
                <a:cs typeface="Trebuchet MS"/>
              </a:rPr>
              <a:t>y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55" dirty="0">
                <a:latin typeface="Trebuchet MS"/>
                <a:cs typeface="Trebuchet MS"/>
              </a:rPr>
              <a:t>w</a:t>
            </a:r>
            <a:r>
              <a:rPr sz="1200" spc="-25" dirty="0">
                <a:latin typeface="Trebuchet MS"/>
                <a:cs typeface="Trebuchet MS"/>
              </a:rPr>
              <a:t>ill</a:t>
            </a:r>
            <a:r>
              <a:rPr sz="1200" spc="-4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b</a:t>
            </a:r>
            <a:r>
              <a:rPr sz="1200" spc="-45" dirty="0">
                <a:latin typeface="Trebuchet MS"/>
                <a:cs typeface="Trebuchet MS"/>
              </a:rPr>
              <a:t>e</a:t>
            </a:r>
            <a:r>
              <a:rPr sz="1200" spc="-50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n</a:t>
            </a:r>
            <a:r>
              <a:rPr sz="1200" spc="-40" dirty="0">
                <a:latin typeface="Trebuchet MS"/>
                <a:cs typeface="Trebuchet MS"/>
              </a:rPr>
              <a:t> t</a:t>
            </a:r>
            <a:r>
              <a:rPr sz="1200" spc="-45" dirty="0">
                <a:latin typeface="Trebuchet MS"/>
                <a:cs typeface="Trebuchet MS"/>
              </a:rPr>
              <a:t>o</a:t>
            </a:r>
            <a:r>
              <a:rPr sz="1200" spc="-4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1.</a:t>
            </a:r>
            <a:endParaRPr sz="1200">
              <a:latin typeface="Trebuchet MS"/>
              <a:cs typeface="Trebuchet MS"/>
            </a:endParaRPr>
          </a:p>
          <a:p>
            <a:pPr marL="359410" indent="-321945">
              <a:lnSpc>
                <a:spcPct val="100000"/>
              </a:lnSpc>
              <a:spcBef>
                <a:spcPts val="815"/>
              </a:spcBef>
              <a:buFont typeface="Arial"/>
              <a:buChar char="●"/>
              <a:tabLst>
                <a:tab pos="359410" algn="l"/>
                <a:tab pos="360045" algn="l"/>
              </a:tabLst>
            </a:pPr>
            <a:r>
              <a:rPr sz="1200" dirty="0">
                <a:latin typeface="Trebuchet MS"/>
                <a:cs typeface="Trebuchet MS"/>
              </a:rPr>
              <a:t>It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</a:t>
            </a:r>
            <a:r>
              <a:rPr sz="1200" dirty="0">
                <a:latin typeface="Trebuchet MS"/>
                <a:cs typeface="Trebuchet MS"/>
              </a:rPr>
              <a:t>eans</a:t>
            </a:r>
            <a:r>
              <a:rPr sz="1200" spc="-9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</a:t>
            </a:r>
            <a:r>
              <a:rPr sz="1200" spc="-10" dirty="0">
                <a:latin typeface="Trebuchet MS"/>
                <a:cs typeface="Trebuchet MS"/>
              </a:rPr>
              <a:t>h</a:t>
            </a:r>
            <a:r>
              <a:rPr sz="1200" dirty="0">
                <a:latin typeface="Trebuchet MS"/>
                <a:cs typeface="Trebuchet MS"/>
              </a:rPr>
              <a:t>at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for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o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our</a:t>
            </a:r>
            <a:r>
              <a:rPr sz="1200" spc="-5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th</a:t>
            </a:r>
            <a:r>
              <a:rPr sz="1200" spc="-10" dirty="0">
                <a:latin typeface="Trebuchet MS"/>
                <a:cs typeface="Trebuchet MS"/>
              </a:rPr>
              <a:t>e</a:t>
            </a:r>
            <a:r>
              <a:rPr sz="1200" dirty="0">
                <a:latin typeface="Trebuchet MS"/>
                <a:cs typeface="Trebuchet MS"/>
              </a:rPr>
              <a:t>re</a:t>
            </a:r>
            <a:r>
              <a:rPr sz="1200" spc="-7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c</a:t>
            </a:r>
            <a:r>
              <a:rPr sz="1200" dirty="0">
                <a:latin typeface="Trebuchet MS"/>
                <a:cs typeface="Trebuchet MS"/>
              </a:rPr>
              <a:t>an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be</a:t>
            </a:r>
            <a:r>
              <a:rPr sz="1200" spc="-8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n</a:t>
            </a:r>
            <a:r>
              <a:rPr sz="1200" spc="-85" dirty="0">
                <a:latin typeface="Trebuchet MS"/>
                <a:cs typeface="Trebuchet MS"/>
              </a:rPr>
              <a:t> </a:t>
            </a:r>
            <a:r>
              <a:rPr sz="1200" spc="-10" dirty="0">
                <a:latin typeface="Trebuchet MS"/>
                <a:cs typeface="Trebuchet MS"/>
              </a:rPr>
              <a:t>s</a:t>
            </a:r>
            <a:r>
              <a:rPr sz="1200" dirty="0">
                <a:latin typeface="Trebuchet MS"/>
                <a:cs typeface="Trebuchet MS"/>
              </a:rPr>
              <a:t>tude</a:t>
            </a:r>
            <a:r>
              <a:rPr sz="1200" spc="-10" dirty="0">
                <a:latin typeface="Trebuchet MS"/>
                <a:cs typeface="Trebuchet MS"/>
              </a:rPr>
              <a:t>n</a:t>
            </a:r>
            <a:r>
              <a:rPr sz="1200" dirty="0">
                <a:latin typeface="Trebuchet MS"/>
                <a:cs typeface="Trebuchet MS"/>
              </a:rPr>
              <a:t>ts</a:t>
            </a:r>
            <a:endParaRPr sz="1200">
              <a:latin typeface="Trebuchet MS"/>
              <a:cs typeface="Trebuchet MS"/>
            </a:endParaRPr>
          </a:p>
          <a:p>
            <a:pPr marL="215900">
              <a:lnSpc>
                <a:spcPct val="100000"/>
              </a:lnSpc>
              <a:spcBef>
                <a:spcPts val="500"/>
              </a:spcBef>
            </a:pPr>
            <a:r>
              <a:rPr sz="2100" spc="-37" baseline="27777" dirty="0">
                <a:latin typeface="Arial"/>
                <a:cs typeface="Arial"/>
              </a:rPr>
              <a:t>.</a:t>
            </a:r>
            <a:r>
              <a:rPr sz="2100" spc="60" baseline="27777" dirty="0">
                <a:latin typeface="Arial"/>
                <a:cs typeface="Arial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but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for</a:t>
            </a:r>
            <a:r>
              <a:rPr sz="1200" spc="-40" dirty="0">
                <a:latin typeface="Trebuchet MS"/>
                <a:cs typeface="Trebuchet MS"/>
              </a:rPr>
              <a:t> one</a:t>
            </a:r>
            <a:r>
              <a:rPr sz="1200" spc="-35" dirty="0">
                <a:latin typeface="Trebuchet MS"/>
                <a:cs typeface="Trebuchet MS"/>
              </a:rPr>
              <a:t> student,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there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will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be</a:t>
            </a:r>
            <a:r>
              <a:rPr sz="1200" spc="-35" dirty="0">
                <a:latin typeface="Trebuchet MS"/>
                <a:cs typeface="Trebuchet MS"/>
              </a:rPr>
              <a:t> only </a:t>
            </a:r>
            <a:r>
              <a:rPr sz="1200" spc="-40" dirty="0">
                <a:latin typeface="Trebuchet MS"/>
                <a:cs typeface="Trebuchet MS"/>
              </a:rPr>
              <a:t>one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course.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107304" y="4550909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-ER-Model-13.png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7068" y="644397"/>
            <a:ext cx="3701415" cy="75247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79245" marR="5080" indent="-1567180">
              <a:lnSpc>
                <a:spcPts val="2840"/>
              </a:lnSpc>
              <a:spcBef>
                <a:spcPts val="225"/>
              </a:spcBef>
            </a:pPr>
            <a:r>
              <a:rPr spc="-5" dirty="0"/>
              <a:t>Cardinality</a:t>
            </a:r>
            <a:r>
              <a:rPr spc="-70" dirty="0"/>
              <a:t> </a:t>
            </a:r>
            <a:r>
              <a:rPr spc="-5" dirty="0"/>
              <a:t>of</a:t>
            </a:r>
            <a:r>
              <a:rPr spc="-60" dirty="0"/>
              <a:t> </a:t>
            </a:r>
            <a:r>
              <a:rPr spc="-5" dirty="0"/>
              <a:t>Relationships </a:t>
            </a:r>
            <a:r>
              <a:rPr spc="-650" dirty="0"/>
              <a:t> </a:t>
            </a:r>
            <a:r>
              <a:rPr dirty="0"/>
              <a:t>sets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788669"/>
              <a:ext cx="4570857" cy="1391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2000" y="2402128"/>
              <a:ext cx="4570603" cy="19919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98522" y="1719198"/>
            <a:ext cx="1459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6108" y="3461766"/>
            <a:ext cx="24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indent="-180340">
              <a:lnSpc>
                <a:spcPct val="100000"/>
              </a:lnSpc>
              <a:spcBef>
                <a:spcPts val="100"/>
              </a:spcBef>
              <a:buChar char="●"/>
              <a:tabLst>
                <a:tab pos="193040" algn="l"/>
              </a:tabLst>
            </a:pPr>
            <a:r>
              <a:rPr sz="1200" spc="-2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6108" y="2319908"/>
            <a:ext cx="4031615" cy="1452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21590" indent="-320040">
              <a:lnSpc>
                <a:spcPct val="155000"/>
              </a:lnSpc>
              <a:spcBef>
                <a:spcPts val="100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spc="-45" dirty="0">
                <a:latin typeface="Trebuchet MS"/>
                <a:cs typeface="Trebuchet MS"/>
              </a:rPr>
              <a:t>When</a:t>
            </a:r>
            <a:r>
              <a:rPr sz="1200" spc="-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entities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in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all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entity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sets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can</a:t>
            </a:r>
            <a:r>
              <a:rPr sz="1200" spc="20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take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part</a:t>
            </a:r>
            <a:r>
              <a:rPr sz="1200" b="1" spc="-5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more</a:t>
            </a:r>
            <a:r>
              <a:rPr sz="1200" b="1" spc="-15" dirty="0">
                <a:latin typeface="Trebuchet MS"/>
                <a:cs typeface="Trebuchet MS"/>
              </a:rPr>
              <a:t> </a:t>
            </a:r>
            <a:r>
              <a:rPr sz="1200" b="1" spc="-40" dirty="0">
                <a:latin typeface="Trebuchet MS"/>
                <a:cs typeface="Trebuchet MS"/>
              </a:rPr>
              <a:t>than </a:t>
            </a:r>
            <a:r>
              <a:rPr sz="1200" b="1" spc="-350" dirty="0">
                <a:latin typeface="Trebuchet MS"/>
                <a:cs typeface="Trebuchet MS"/>
              </a:rPr>
              <a:t> </a:t>
            </a:r>
            <a:r>
              <a:rPr sz="1200" b="1" spc="-45" dirty="0">
                <a:latin typeface="Trebuchet MS"/>
                <a:cs typeface="Trebuchet MS"/>
              </a:rPr>
              <a:t>once</a:t>
            </a:r>
            <a:r>
              <a:rPr sz="1200" b="1" spc="-40" dirty="0">
                <a:latin typeface="Trebuchet MS"/>
                <a:cs typeface="Trebuchet MS"/>
              </a:rPr>
              <a:t> </a:t>
            </a:r>
            <a:r>
              <a:rPr sz="1200" b="1" spc="-30" dirty="0">
                <a:latin typeface="Trebuchet MS"/>
                <a:cs typeface="Trebuchet MS"/>
              </a:rPr>
              <a:t>in</a:t>
            </a:r>
            <a:r>
              <a:rPr sz="1200" b="1" spc="-40" dirty="0">
                <a:latin typeface="Trebuchet MS"/>
                <a:cs typeface="Trebuchet MS"/>
              </a:rPr>
              <a:t> the</a:t>
            </a:r>
            <a:r>
              <a:rPr sz="1200" b="1" spc="-30" dirty="0">
                <a:latin typeface="Trebuchet MS"/>
                <a:cs typeface="Trebuchet MS"/>
              </a:rPr>
              <a:t> </a:t>
            </a:r>
            <a:r>
              <a:rPr sz="1200" b="1" spc="-35" dirty="0">
                <a:latin typeface="Trebuchet MS"/>
                <a:cs typeface="Trebuchet MS"/>
              </a:rPr>
              <a:t>relationship</a:t>
            </a:r>
            <a:r>
              <a:rPr sz="1200" b="1" spc="-1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cardinality</a:t>
            </a:r>
            <a:r>
              <a:rPr sz="1200" spc="-2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is</a:t>
            </a:r>
            <a:r>
              <a:rPr sz="1200" spc="-45" dirty="0">
                <a:latin typeface="Trebuchet MS"/>
                <a:cs typeface="Trebuchet MS"/>
              </a:rPr>
              <a:t> many</a:t>
            </a:r>
            <a:r>
              <a:rPr sz="1200" spc="-30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to </a:t>
            </a:r>
            <a:r>
              <a:rPr sz="1200" spc="-40" dirty="0">
                <a:latin typeface="Trebuchet MS"/>
                <a:cs typeface="Trebuchet MS"/>
              </a:rPr>
              <a:t>many.</a:t>
            </a:r>
            <a:endParaRPr sz="1200">
              <a:latin typeface="Trebuchet MS"/>
              <a:cs typeface="Trebuchet MS"/>
            </a:endParaRPr>
          </a:p>
          <a:p>
            <a:pPr marL="334010" marR="5080" indent="-321945">
              <a:lnSpc>
                <a:spcPct val="155800"/>
              </a:lnSpc>
              <a:spcBef>
                <a:spcPts val="10"/>
              </a:spcBef>
              <a:buFont typeface="Arial"/>
              <a:buChar char="●"/>
              <a:tabLst>
                <a:tab pos="334010" algn="l"/>
                <a:tab pos="334645" algn="l"/>
              </a:tabLst>
            </a:pPr>
            <a:r>
              <a:rPr sz="1200" dirty="0">
                <a:latin typeface="Trebuchet MS"/>
                <a:cs typeface="Trebuchet MS"/>
              </a:rPr>
              <a:t>Let us </a:t>
            </a:r>
            <a:r>
              <a:rPr sz="1200" spc="-5" dirty="0">
                <a:latin typeface="Trebuchet MS"/>
                <a:cs typeface="Trebuchet MS"/>
              </a:rPr>
              <a:t>assume that </a:t>
            </a:r>
            <a:r>
              <a:rPr sz="1200" dirty="0">
                <a:latin typeface="Trebuchet MS"/>
                <a:cs typeface="Trebuchet MS"/>
              </a:rPr>
              <a:t>a </a:t>
            </a:r>
            <a:r>
              <a:rPr sz="1200" spc="-5" dirty="0">
                <a:latin typeface="Trebuchet MS"/>
                <a:cs typeface="Trebuchet MS"/>
              </a:rPr>
              <a:t>student </a:t>
            </a:r>
            <a:r>
              <a:rPr sz="1200" dirty="0">
                <a:latin typeface="Trebuchet MS"/>
                <a:cs typeface="Trebuchet MS"/>
              </a:rPr>
              <a:t>can </a:t>
            </a:r>
            <a:r>
              <a:rPr sz="1200" spc="-5" dirty="0">
                <a:latin typeface="Trebuchet MS"/>
                <a:cs typeface="Trebuchet MS"/>
              </a:rPr>
              <a:t>take more than one </a:t>
            </a:r>
            <a:r>
              <a:rPr sz="120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course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and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one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course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can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be</a:t>
            </a:r>
            <a:r>
              <a:rPr sz="1200" spc="-6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taken</a:t>
            </a:r>
            <a:r>
              <a:rPr sz="1200" spc="-55" dirty="0">
                <a:latin typeface="Trebuchet MS"/>
                <a:cs typeface="Trebuchet MS"/>
              </a:rPr>
              <a:t> </a:t>
            </a:r>
            <a:r>
              <a:rPr sz="1200" dirty="0">
                <a:latin typeface="Trebuchet MS"/>
                <a:cs typeface="Trebuchet MS"/>
              </a:rPr>
              <a:t>by</a:t>
            </a:r>
            <a:r>
              <a:rPr sz="1200" spc="-70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many</a:t>
            </a:r>
            <a:r>
              <a:rPr sz="1200" spc="-65" dirty="0">
                <a:latin typeface="Trebuchet MS"/>
                <a:cs typeface="Trebuchet MS"/>
              </a:rPr>
              <a:t> </a:t>
            </a:r>
            <a:r>
              <a:rPr sz="1200" spc="-5" dirty="0">
                <a:latin typeface="Trebuchet MS"/>
                <a:cs typeface="Trebuchet MS"/>
              </a:rPr>
              <a:t>students.</a:t>
            </a:r>
            <a:endParaRPr sz="1200">
              <a:latin typeface="Trebuchet MS"/>
              <a:cs typeface="Trebuchet MS"/>
            </a:endParaRPr>
          </a:p>
          <a:p>
            <a:pPr marL="349250">
              <a:lnSpc>
                <a:spcPct val="100000"/>
              </a:lnSpc>
              <a:spcBef>
                <a:spcPts val="830"/>
              </a:spcBef>
            </a:pPr>
            <a:r>
              <a:rPr sz="1200" spc="-45" dirty="0">
                <a:latin typeface="Trebuchet MS"/>
                <a:cs typeface="Trebuchet MS"/>
              </a:rPr>
              <a:t>So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the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relationship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30" dirty="0">
                <a:latin typeface="Trebuchet MS"/>
                <a:cs typeface="Trebuchet MS"/>
              </a:rPr>
              <a:t>will</a:t>
            </a:r>
            <a:r>
              <a:rPr sz="1200" spc="-1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be</a:t>
            </a:r>
            <a:r>
              <a:rPr sz="1200" spc="-15" dirty="0">
                <a:latin typeface="Trebuchet MS"/>
                <a:cs typeface="Trebuchet MS"/>
              </a:rPr>
              <a:t> </a:t>
            </a:r>
            <a:r>
              <a:rPr sz="1200" spc="-45" dirty="0">
                <a:latin typeface="Trebuchet MS"/>
                <a:cs typeface="Trebuchet MS"/>
              </a:rPr>
              <a:t>many</a:t>
            </a:r>
            <a:r>
              <a:rPr sz="1200" spc="5" dirty="0">
                <a:latin typeface="Trebuchet MS"/>
                <a:cs typeface="Trebuchet MS"/>
              </a:rPr>
              <a:t> </a:t>
            </a:r>
            <a:r>
              <a:rPr sz="1200" spc="-35" dirty="0">
                <a:latin typeface="Trebuchet MS"/>
                <a:cs typeface="Trebuchet MS"/>
              </a:rPr>
              <a:t>to</a:t>
            </a:r>
            <a:r>
              <a:rPr sz="1200" spc="-20" dirty="0">
                <a:latin typeface="Trebuchet MS"/>
                <a:cs typeface="Trebuchet MS"/>
              </a:rPr>
              <a:t> </a:t>
            </a:r>
            <a:r>
              <a:rPr sz="1200" spc="-40" dirty="0">
                <a:latin typeface="Trebuchet MS"/>
                <a:cs typeface="Trebuchet MS"/>
              </a:rPr>
              <a:t>many.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16" y="4027119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07304" y="4550909"/>
            <a:ext cx="3365500" cy="3714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https://media.geeksforgeeks.org/wp-content/uploads/Database-Management-System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-ER-Model-13.png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0745" y="402082"/>
            <a:ext cx="7772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0520" y="254850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C</a:t>
            </a:r>
            <a:r>
              <a:rPr sz="2400" spc="-15" dirty="0">
                <a:latin typeface="Arial"/>
                <a:cs typeface="Arial"/>
              </a:rPr>
              <a:t>o</a:t>
            </a:r>
            <a:r>
              <a:rPr sz="2400" spc="-5" dirty="0">
                <a:latin typeface="Arial"/>
                <a:cs typeface="Arial"/>
              </a:rPr>
              <a:t>ncept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</a:t>
            </a:r>
            <a:r>
              <a:rPr sz="2400" dirty="0">
                <a:latin typeface="Arial"/>
                <a:cs typeface="Arial"/>
              </a:rPr>
              <a:t>f</a:t>
            </a:r>
            <a:r>
              <a:rPr sz="2400" spc="-1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Att</a:t>
            </a:r>
            <a:r>
              <a:rPr sz="2400" spc="5" dirty="0">
                <a:latin typeface="Arial"/>
                <a:cs typeface="Arial"/>
              </a:rPr>
              <a:t>r</a:t>
            </a:r>
            <a:r>
              <a:rPr sz="2400" spc="-5" dirty="0">
                <a:latin typeface="Arial"/>
                <a:cs typeface="Arial"/>
              </a:rPr>
              <a:t>i</a:t>
            </a:r>
            <a:r>
              <a:rPr sz="2400" spc="-15" dirty="0">
                <a:latin typeface="Arial"/>
                <a:cs typeface="Arial"/>
              </a:rPr>
              <a:t>b</a:t>
            </a:r>
            <a:r>
              <a:rPr sz="2400" spc="-5" dirty="0">
                <a:latin typeface="Arial"/>
                <a:cs typeface="Arial"/>
              </a:rPr>
              <a:t>ute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8566" y="1380870"/>
            <a:ext cx="471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uple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2813"/>
            <a:ext cx="773887" cy="31115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5116195" y="851535"/>
            <a:ext cx="2481580" cy="666115"/>
          </a:xfrm>
          <a:custGeom>
            <a:avLst/>
            <a:gdLst/>
            <a:ahLst/>
            <a:cxnLst/>
            <a:rect l="l" t="t" r="r" b="b"/>
            <a:pathLst>
              <a:path w="2481579" h="666115">
                <a:moveTo>
                  <a:pt x="0" y="666114"/>
                </a:moveTo>
                <a:lnTo>
                  <a:pt x="1904" y="589914"/>
                </a:lnTo>
                <a:lnTo>
                  <a:pt x="5714" y="519429"/>
                </a:lnTo>
                <a:lnTo>
                  <a:pt x="12700" y="457835"/>
                </a:lnTo>
                <a:lnTo>
                  <a:pt x="20954" y="406400"/>
                </a:lnTo>
                <a:lnTo>
                  <a:pt x="31114" y="367029"/>
                </a:lnTo>
                <a:lnTo>
                  <a:pt x="55879" y="332739"/>
                </a:lnTo>
                <a:lnTo>
                  <a:pt x="1185544" y="332739"/>
                </a:lnTo>
                <a:lnTo>
                  <a:pt x="1198244" y="324485"/>
                </a:lnTo>
                <a:lnTo>
                  <a:pt x="1220469" y="259714"/>
                </a:lnTo>
                <a:lnTo>
                  <a:pt x="1228725" y="208279"/>
                </a:lnTo>
                <a:lnTo>
                  <a:pt x="1235709" y="146050"/>
                </a:lnTo>
                <a:lnTo>
                  <a:pt x="1239519" y="76200"/>
                </a:lnTo>
                <a:lnTo>
                  <a:pt x="1240789" y="0"/>
                </a:lnTo>
                <a:lnTo>
                  <a:pt x="1242694" y="76200"/>
                </a:lnTo>
                <a:lnTo>
                  <a:pt x="1246504" y="146050"/>
                </a:lnTo>
                <a:lnTo>
                  <a:pt x="1253489" y="208279"/>
                </a:lnTo>
                <a:lnTo>
                  <a:pt x="1261744" y="259714"/>
                </a:lnTo>
                <a:lnTo>
                  <a:pt x="1271904" y="299085"/>
                </a:lnTo>
                <a:lnTo>
                  <a:pt x="1296669" y="332739"/>
                </a:lnTo>
                <a:lnTo>
                  <a:pt x="2426334" y="332739"/>
                </a:lnTo>
                <a:lnTo>
                  <a:pt x="2450464" y="367029"/>
                </a:lnTo>
                <a:lnTo>
                  <a:pt x="2461259" y="406400"/>
                </a:lnTo>
                <a:lnTo>
                  <a:pt x="2469514" y="457835"/>
                </a:lnTo>
                <a:lnTo>
                  <a:pt x="2476500" y="519429"/>
                </a:lnTo>
                <a:lnTo>
                  <a:pt x="2480309" y="589914"/>
                </a:lnTo>
                <a:lnTo>
                  <a:pt x="2481579" y="666114"/>
                </a:lnTo>
              </a:path>
            </a:pathLst>
          </a:custGeom>
          <a:ln w="9524">
            <a:solidFill>
              <a:srgbClr val="FBA7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5159" y="1769110"/>
            <a:ext cx="487045" cy="1651000"/>
          </a:xfrm>
          <a:custGeom>
            <a:avLst/>
            <a:gdLst/>
            <a:ahLst/>
            <a:cxnLst/>
            <a:rect l="l" t="t" r="r" b="b"/>
            <a:pathLst>
              <a:path w="487045" h="1651000">
                <a:moveTo>
                  <a:pt x="0" y="0"/>
                </a:moveTo>
                <a:lnTo>
                  <a:pt x="76835" y="2539"/>
                </a:lnTo>
                <a:lnTo>
                  <a:pt x="144145" y="8254"/>
                </a:lnTo>
                <a:lnTo>
                  <a:pt x="196850" y="17144"/>
                </a:lnTo>
                <a:lnTo>
                  <a:pt x="243205" y="40639"/>
                </a:lnTo>
                <a:lnTo>
                  <a:pt x="243205" y="784859"/>
                </a:lnTo>
                <a:lnTo>
                  <a:pt x="255905" y="797559"/>
                </a:lnTo>
                <a:lnTo>
                  <a:pt x="290195" y="808989"/>
                </a:lnTo>
                <a:lnTo>
                  <a:pt x="342900" y="817879"/>
                </a:lnTo>
                <a:lnTo>
                  <a:pt x="410210" y="823594"/>
                </a:lnTo>
                <a:lnTo>
                  <a:pt x="487045" y="825500"/>
                </a:lnTo>
                <a:lnTo>
                  <a:pt x="410210" y="827404"/>
                </a:lnTo>
                <a:lnTo>
                  <a:pt x="342900" y="833754"/>
                </a:lnTo>
                <a:lnTo>
                  <a:pt x="290195" y="842009"/>
                </a:lnTo>
                <a:lnTo>
                  <a:pt x="243205" y="866139"/>
                </a:lnTo>
                <a:lnTo>
                  <a:pt x="243205" y="1610359"/>
                </a:lnTo>
                <a:lnTo>
                  <a:pt x="231140" y="1623059"/>
                </a:lnTo>
                <a:lnTo>
                  <a:pt x="196850" y="1634489"/>
                </a:lnTo>
                <a:lnTo>
                  <a:pt x="144145" y="1643379"/>
                </a:lnTo>
                <a:lnTo>
                  <a:pt x="76835" y="1649095"/>
                </a:lnTo>
                <a:lnTo>
                  <a:pt x="0" y="1651000"/>
                </a:lnTo>
              </a:path>
            </a:pathLst>
          </a:custGeom>
          <a:ln w="9524">
            <a:solidFill>
              <a:srgbClr val="FBA7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754245" y="1556638"/>
          <a:ext cx="3429634" cy="216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927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Field_N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7608" y="825753"/>
            <a:ext cx="269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3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37689" y="1726819"/>
            <a:ext cx="875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9221" y="402082"/>
            <a:ext cx="7772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8566" y="1380870"/>
            <a:ext cx="4711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uple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336" y="3036798"/>
            <a:ext cx="3422650" cy="7683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Attribute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property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diagram.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Graphical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presentation.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116195" y="851535"/>
            <a:ext cx="2481580" cy="666115"/>
          </a:xfrm>
          <a:custGeom>
            <a:avLst/>
            <a:gdLst/>
            <a:ahLst/>
            <a:cxnLst/>
            <a:rect l="l" t="t" r="r" b="b"/>
            <a:pathLst>
              <a:path w="2481579" h="666115">
                <a:moveTo>
                  <a:pt x="0" y="666114"/>
                </a:moveTo>
                <a:lnTo>
                  <a:pt x="1904" y="589914"/>
                </a:lnTo>
                <a:lnTo>
                  <a:pt x="5714" y="519429"/>
                </a:lnTo>
                <a:lnTo>
                  <a:pt x="12700" y="457835"/>
                </a:lnTo>
                <a:lnTo>
                  <a:pt x="20954" y="406400"/>
                </a:lnTo>
                <a:lnTo>
                  <a:pt x="31114" y="367029"/>
                </a:lnTo>
                <a:lnTo>
                  <a:pt x="55879" y="332739"/>
                </a:lnTo>
                <a:lnTo>
                  <a:pt x="1185544" y="332739"/>
                </a:lnTo>
                <a:lnTo>
                  <a:pt x="1198244" y="324485"/>
                </a:lnTo>
                <a:lnTo>
                  <a:pt x="1220469" y="259714"/>
                </a:lnTo>
                <a:lnTo>
                  <a:pt x="1228725" y="208279"/>
                </a:lnTo>
                <a:lnTo>
                  <a:pt x="1235709" y="146685"/>
                </a:lnTo>
                <a:lnTo>
                  <a:pt x="1239519" y="76200"/>
                </a:lnTo>
                <a:lnTo>
                  <a:pt x="1240789" y="0"/>
                </a:lnTo>
                <a:lnTo>
                  <a:pt x="1242694" y="76200"/>
                </a:lnTo>
                <a:lnTo>
                  <a:pt x="1246504" y="146685"/>
                </a:lnTo>
                <a:lnTo>
                  <a:pt x="1253489" y="208279"/>
                </a:lnTo>
                <a:lnTo>
                  <a:pt x="1261744" y="259714"/>
                </a:lnTo>
                <a:lnTo>
                  <a:pt x="1271904" y="299085"/>
                </a:lnTo>
                <a:lnTo>
                  <a:pt x="1296669" y="332739"/>
                </a:lnTo>
                <a:lnTo>
                  <a:pt x="2426334" y="332739"/>
                </a:lnTo>
                <a:lnTo>
                  <a:pt x="2450464" y="367029"/>
                </a:lnTo>
                <a:lnTo>
                  <a:pt x="2461259" y="406400"/>
                </a:lnTo>
                <a:lnTo>
                  <a:pt x="2469514" y="457835"/>
                </a:lnTo>
                <a:lnTo>
                  <a:pt x="2476500" y="519429"/>
                </a:lnTo>
                <a:lnTo>
                  <a:pt x="2480309" y="589914"/>
                </a:lnTo>
                <a:lnTo>
                  <a:pt x="2481579" y="666114"/>
                </a:lnTo>
              </a:path>
            </a:pathLst>
          </a:custGeom>
          <a:ln w="9524">
            <a:solidFill>
              <a:srgbClr val="FBA7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265159" y="1770379"/>
            <a:ext cx="487045" cy="1650364"/>
          </a:xfrm>
          <a:custGeom>
            <a:avLst/>
            <a:gdLst/>
            <a:ahLst/>
            <a:cxnLst/>
            <a:rect l="l" t="t" r="r" b="b"/>
            <a:pathLst>
              <a:path w="487045" h="1650364">
                <a:moveTo>
                  <a:pt x="0" y="0"/>
                </a:moveTo>
                <a:lnTo>
                  <a:pt x="76835" y="1905"/>
                </a:lnTo>
                <a:lnTo>
                  <a:pt x="144145" y="7620"/>
                </a:lnTo>
                <a:lnTo>
                  <a:pt x="196850" y="16510"/>
                </a:lnTo>
                <a:lnTo>
                  <a:pt x="243205" y="40640"/>
                </a:lnTo>
                <a:lnTo>
                  <a:pt x="243205" y="784225"/>
                </a:lnTo>
                <a:lnTo>
                  <a:pt x="255905" y="797560"/>
                </a:lnTo>
                <a:lnTo>
                  <a:pt x="290195" y="808355"/>
                </a:lnTo>
                <a:lnTo>
                  <a:pt x="342900" y="817245"/>
                </a:lnTo>
                <a:lnTo>
                  <a:pt x="410210" y="822960"/>
                </a:lnTo>
                <a:lnTo>
                  <a:pt x="487045" y="824865"/>
                </a:lnTo>
                <a:lnTo>
                  <a:pt x="410210" y="827405"/>
                </a:lnTo>
                <a:lnTo>
                  <a:pt x="342900" y="833120"/>
                </a:lnTo>
                <a:lnTo>
                  <a:pt x="290195" y="841375"/>
                </a:lnTo>
                <a:lnTo>
                  <a:pt x="243205" y="865505"/>
                </a:lnTo>
                <a:lnTo>
                  <a:pt x="243205" y="1609725"/>
                </a:lnTo>
                <a:lnTo>
                  <a:pt x="231140" y="1622425"/>
                </a:lnTo>
                <a:lnTo>
                  <a:pt x="196850" y="1633855"/>
                </a:lnTo>
                <a:lnTo>
                  <a:pt x="144145" y="1642745"/>
                </a:lnTo>
                <a:lnTo>
                  <a:pt x="76835" y="1648460"/>
                </a:lnTo>
                <a:lnTo>
                  <a:pt x="0" y="1650365"/>
                </a:lnTo>
              </a:path>
            </a:pathLst>
          </a:custGeom>
          <a:ln w="9525">
            <a:solidFill>
              <a:srgbClr val="FBA7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754245" y="1555114"/>
          <a:ext cx="3429634" cy="21666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6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11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Field---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Field_N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3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27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6083" y="827278"/>
            <a:ext cx="2695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3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5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6400" y="1726819"/>
            <a:ext cx="373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Symbols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represent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4102" y="978153"/>
            <a:ext cx="12623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Si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tt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4102" y="1963039"/>
            <a:ext cx="1034415" cy="109347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14300">
              <a:lnSpc>
                <a:spcPts val="1630"/>
              </a:lnSpc>
              <a:spcBef>
                <a:spcPts val="200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ulti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alued  Attribute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2032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Ke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bu</a:t>
            </a:r>
            <a:r>
              <a:rPr sz="1400" dirty="0">
                <a:latin typeface="Arial"/>
                <a:cs typeface="Arial"/>
              </a:rPr>
              <a:t>te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6336" y="3316604"/>
            <a:ext cx="1042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bols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74102" y="3684219"/>
            <a:ext cx="871855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630"/>
              </a:lnSpc>
              <a:spcBef>
                <a:spcPts val="200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15" dirty="0">
                <a:latin typeface="Arial"/>
                <a:cs typeface="Arial"/>
              </a:rPr>
              <a:t>po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te  Attribute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4869179" y="843914"/>
            <a:ext cx="1781175" cy="688975"/>
          </a:xfrm>
          <a:custGeom>
            <a:avLst/>
            <a:gdLst/>
            <a:ahLst/>
            <a:cxnLst/>
            <a:rect l="l" t="t" r="r" b="b"/>
            <a:pathLst>
              <a:path w="1781175" h="688975">
                <a:moveTo>
                  <a:pt x="0" y="344170"/>
                </a:moveTo>
                <a:lnTo>
                  <a:pt x="9525" y="293370"/>
                </a:lnTo>
                <a:lnTo>
                  <a:pt x="37465" y="245110"/>
                </a:lnTo>
                <a:lnTo>
                  <a:pt x="82550" y="199389"/>
                </a:lnTo>
                <a:lnTo>
                  <a:pt x="143510" y="156845"/>
                </a:lnTo>
                <a:lnTo>
                  <a:pt x="179070" y="137160"/>
                </a:lnTo>
                <a:lnTo>
                  <a:pt x="218440" y="118110"/>
                </a:lnTo>
                <a:lnTo>
                  <a:pt x="260350" y="100964"/>
                </a:lnTo>
                <a:lnTo>
                  <a:pt x="306070" y="84455"/>
                </a:lnTo>
                <a:lnTo>
                  <a:pt x="354330" y="69214"/>
                </a:lnTo>
                <a:lnTo>
                  <a:pt x="405130" y="55245"/>
                </a:lnTo>
                <a:lnTo>
                  <a:pt x="459105" y="43180"/>
                </a:lnTo>
                <a:lnTo>
                  <a:pt x="514985" y="31750"/>
                </a:lnTo>
                <a:lnTo>
                  <a:pt x="572770" y="22225"/>
                </a:lnTo>
                <a:lnTo>
                  <a:pt x="633095" y="14605"/>
                </a:lnTo>
                <a:lnTo>
                  <a:pt x="695325" y="8255"/>
                </a:lnTo>
                <a:lnTo>
                  <a:pt x="758825" y="3810"/>
                </a:lnTo>
                <a:lnTo>
                  <a:pt x="824230" y="635"/>
                </a:lnTo>
                <a:lnTo>
                  <a:pt x="890270" y="0"/>
                </a:lnTo>
                <a:lnTo>
                  <a:pt x="956945" y="635"/>
                </a:lnTo>
                <a:lnTo>
                  <a:pt x="1021715" y="3810"/>
                </a:lnTo>
                <a:lnTo>
                  <a:pt x="1085850" y="8255"/>
                </a:lnTo>
                <a:lnTo>
                  <a:pt x="1147445" y="14605"/>
                </a:lnTo>
                <a:lnTo>
                  <a:pt x="1207770" y="22225"/>
                </a:lnTo>
                <a:lnTo>
                  <a:pt x="1266190" y="31750"/>
                </a:lnTo>
                <a:lnTo>
                  <a:pt x="1322070" y="43180"/>
                </a:lnTo>
                <a:lnTo>
                  <a:pt x="1375410" y="55245"/>
                </a:lnTo>
                <a:lnTo>
                  <a:pt x="1426210" y="69214"/>
                </a:lnTo>
                <a:lnTo>
                  <a:pt x="1474470" y="84455"/>
                </a:lnTo>
                <a:lnTo>
                  <a:pt x="1520190" y="100964"/>
                </a:lnTo>
                <a:lnTo>
                  <a:pt x="1562735" y="118110"/>
                </a:lnTo>
                <a:lnTo>
                  <a:pt x="1602105" y="137160"/>
                </a:lnTo>
                <a:lnTo>
                  <a:pt x="1637665" y="156845"/>
                </a:lnTo>
                <a:lnTo>
                  <a:pt x="1670050" y="177800"/>
                </a:lnTo>
                <a:lnTo>
                  <a:pt x="1722754" y="221614"/>
                </a:lnTo>
                <a:lnTo>
                  <a:pt x="1759585" y="268605"/>
                </a:lnTo>
                <a:lnTo>
                  <a:pt x="1778635" y="318770"/>
                </a:lnTo>
                <a:lnTo>
                  <a:pt x="1781175" y="344170"/>
                </a:lnTo>
                <a:lnTo>
                  <a:pt x="1771650" y="394970"/>
                </a:lnTo>
                <a:lnTo>
                  <a:pt x="1743075" y="443864"/>
                </a:lnTo>
                <a:lnTo>
                  <a:pt x="1698625" y="489585"/>
                </a:lnTo>
                <a:lnTo>
                  <a:pt x="1637665" y="532130"/>
                </a:lnTo>
                <a:lnTo>
                  <a:pt x="1602105" y="551814"/>
                </a:lnTo>
                <a:lnTo>
                  <a:pt x="1562735" y="570230"/>
                </a:lnTo>
                <a:lnTo>
                  <a:pt x="1520190" y="588010"/>
                </a:lnTo>
                <a:lnTo>
                  <a:pt x="1474470" y="604520"/>
                </a:lnTo>
                <a:lnTo>
                  <a:pt x="1426210" y="619760"/>
                </a:lnTo>
                <a:lnTo>
                  <a:pt x="1375410" y="633095"/>
                </a:lnTo>
                <a:lnTo>
                  <a:pt x="1322070" y="645795"/>
                </a:lnTo>
                <a:lnTo>
                  <a:pt x="1266190" y="656589"/>
                </a:lnTo>
                <a:lnTo>
                  <a:pt x="1207770" y="666114"/>
                </a:lnTo>
                <a:lnTo>
                  <a:pt x="1147445" y="674370"/>
                </a:lnTo>
                <a:lnTo>
                  <a:pt x="1085850" y="680720"/>
                </a:lnTo>
                <a:lnTo>
                  <a:pt x="1021715" y="685164"/>
                </a:lnTo>
                <a:lnTo>
                  <a:pt x="956945" y="687705"/>
                </a:lnTo>
                <a:lnTo>
                  <a:pt x="890270" y="688975"/>
                </a:lnTo>
                <a:lnTo>
                  <a:pt x="824230" y="687705"/>
                </a:lnTo>
                <a:lnTo>
                  <a:pt x="758825" y="685164"/>
                </a:lnTo>
                <a:lnTo>
                  <a:pt x="695325" y="680720"/>
                </a:lnTo>
                <a:lnTo>
                  <a:pt x="633095" y="674370"/>
                </a:lnTo>
                <a:lnTo>
                  <a:pt x="572770" y="666114"/>
                </a:lnTo>
                <a:lnTo>
                  <a:pt x="514985" y="656589"/>
                </a:lnTo>
                <a:lnTo>
                  <a:pt x="459105" y="645795"/>
                </a:lnTo>
                <a:lnTo>
                  <a:pt x="405130" y="633095"/>
                </a:lnTo>
                <a:lnTo>
                  <a:pt x="354330" y="619760"/>
                </a:lnTo>
                <a:lnTo>
                  <a:pt x="306070" y="604520"/>
                </a:lnTo>
                <a:lnTo>
                  <a:pt x="260350" y="588010"/>
                </a:lnTo>
                <a:lnTo>
                  <a:pt x="218440" y="570230"/>
                </a:lnTo>
                <a:lnTo>
                  <a:pt x="179070" y="551814"/>
                </a:lnTo>
                <a:lnTo>
                  <a:pt x="143510" y="532130"/>
                </a:lnTo>
                <a:lnTo>
                  <a:pt x="111125" y="511175"/>
                </a:lnTo>
                <a:lnTo>
                  <a:pt x="57785" y="467360"/>
                </a:lnTo>
                <a:lnTo>
                  <a:pt x="20955" y="419735"/>
                </a:lnTo>
                <a:lnTo>
                  <a:pt x="1905" y="370205"/>
                </a:lnTo>
                <a:lnTo>
                  <a:pt x="0" y="344170"/>
                </a:lnTo>
                <a:close/>
              </a:path>
            </a:pathLst>
          </a:custGeom>
          <a:ln w="25400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720205" y="1104264"/>
            <a:ext cx="690245" cy="167640"/>
            <a:chOff x="6720205" y="1104264"/>
            <a:chExt cx="690245" cy="167640"/>
          </a:xfrm>
        </p:grpSpPr>
        <p:sp>
          <p:nvSpPr>
            <p:cNvPr id="14" name="object 14"/>
            <p:cNvSpPr/>
            <p:nvPr/>
          </p:nvSpPr>
          <p:spPr>
            <a:xfrm>
              <a:off x="6732905" y="1116964"/>
              <a:ext cx="664845" cy="142240"/>
            </a:xfrm>
            <a:custGeom>
              <a:avLst/>
              <a:gdLst/>
              <a:ahLst/>
              <a:cxnLst/>
              <a:rect l="l" t="t" r="r" b="b"/>
              <a:pathLst>
                <a:path w="664845" h="142240">
                  <a:moveTo>
                    <a:pt x="593725" y="0"/>
                  </a:moveTo>
                  <a:lnTo>
                    <a:pt x="593725" y="35560"/>
                  </a:lnTo>
                  <a:lnTo>
                    <a:pt x="0" y="35560"/>
                  </a:lnTo>
                  <a:lnTo>
                    <a:pt x="0" y="106680"/>
                  </a:lnTo>
                  <a:lnTo>
                    <a:pt x="593725" y="106680"/>
                  </a:lnTo>
                  <a:lnTo>
                    <a:pt x="593725" y="142239"/>
                  </a:lnTo>
                  <a:lnTo>
                    <a:pt x="664845" y="71120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732905" y="1116964"/>
              <a:ext cx="664845" cy="142240"/>
            </a:xfrm>
            <a:custGeom>
              <a:avLst/>
              <a:gdLst/>
              <a:ahLst/>
              <a:cxnLst/>
              <a:rect l="l" t="t" r="r" b="b"/>
              <a:pathLst>
                <a:path w="664845" h="142240">
                  <a:moveTo>
                    <a:pt x="0" y="35560"/>
                  </a:moveTo>
                  <a:lnTo>
                    <a:pt x="593725" y="35560"/>
                  </a:lnTo>
                  <a:lnTo>
                    <a:pt x="593725" y="0"/>
                  </a:lnTo>
                  <a:lnTo>
                    <a:pt x="664845" y="71120"/>
                  </a:lnTo>
                  <a:lnTo>
                    <a:pt x="593725" y="142239"/>
                  </a:lnTo>
                  <a:lnTo>
                    <a:pt x="593725" y="106680"/>
                  </a:lnTo>
                  <a:lnTo>
                    <a:pt x="0" y="106680"/>
                  </a:lnTo>
                  <a:lnTo>
                    <a:pt x="0" y="3556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869179" y="1826260"/>
            <a:ext cx="1781175" cy="688340"/>
          </a:xfrm>
          <a:custGeom>
            <a:avLst/>
            <a:gdLst/>
            <a:ahLst/>
            <a:cxnLst/>
            <a:rect l="l" t="t" r="r" b="b"/>
            <a:pathLst>
              <a:path w="1781175" h="688339">
                <a:moveTo>
                  <a:pt x="0" y="344169"/>
                </a:moveTo>
                <a:lnTo>
                  <a:pt x="1905" y="318134"/>
                </a:lnTo>
                <a:lnTo>
                  <a:pt x="9525" y="293369"/>
                </a:lnTo>
                <a:lnTo>
                  <a:pt x="37465" y="244475"/>
                </a:lnTo>
                <a:lnTo>
                  <a:pt x="82550" y="198754"/>
                </a:lnTo>
                <a:lnTo>
                  <a:pt x="143510" y="156844"/>
                </a:lnTo>
                <a:lnTo>
                  <a:pt x="179070" y="137159"/>
                </a:lnTo>
                <a:lnTo>
                  <a:pt x="218440" y="118109"/>
                </a:lnTo>
                <a:lnTo>
                  <a:pt x="260350" y="100329"/>
                </a:lnTo>
                <a:lnTo>
                  <a:pt x="306070" y="84454"/>
                </a:lnTo>
                <a:lnTo>
                  <a:pt x="354330" y="69214"/>
                </a:lnTo>
                <a:lnTo>
                  <a:pt x="405130" y="55244"/>
                </a:lnTo>
                <a:lnTo>
                  <a:pt x="459105" y="42544"/>
                </a:lnTo>
                <a:lnTo>
                  <a:pt x="514985" y="31750"/>
                </a:lnTo>
                <a:lnTo>
                  <a:pt x="572770" y="22225"/>
                </a:lnTo>
                <a:lnTo>
                  <a:pt x="633095" y="14604"/>
                </a:lnTo>
                <a:lnTo>
                  <a:pt x="695325" y="8254"/>
                </a:lnTo>
                <a:lnTo>
                  <a:pt x="758825" y="3175"/>
                </a:lnTo>
                <a:lnTo>
                  <a:pt x="824230" y="635"/>
                </a:lnTo>
                <a:lnTo>
                  <a:pt x="890270" y="0"/>
                </a:lnTo>
                <a:lnTo>
                  <a:pt x="956945" y="635"/>
                </a:lnTo>
                <a:lnTo>
                  <a:pt x="1021715" y="3175"/>
                </a:lnTo>
                <a:lnTo>
                  <a:pt x="1085850" y="8254"/>
                </a:lnTo>
                <a:lnTo>
                  <a:pt x="1147445" y="14604"/>
                </a:lnTo>
                <a:lnTo>
                  <a:pt x="1207770" y="22225"/>
                </a:lnTo>
                <a:lnTo>
                  <a:pt x="1266190" y="31750"/>
                </a:lnTo>
                <a:lnTo>
                  <a:pt x="1322070" y="42544"/>
                </a:lnTo>
                <a:lnTo>
                  <a:pt x="1375410" y="55244"/>
                </a:lnTo>
                <a:lnTo>
                  <a:pt x="1426210" y="69214"/>
                </a:lnTo>
                <a:lnTo>
                  <a:pt x="1474470" y="84454"/>
                </a:lnTo>
                <a:lnTo>
                  <a:pt x="1520190" y="100329"/>
                </a:lnTo>
                <a:lnTo>
                  <a:pt x="1562735" y="118109"/>
                </a:lnTo>
                <a:lnTo>
                  <a:pt x="1602105" y="137159"/>
                </a:lnTo>
                <a:lnTo>
                  <a:pt x="1637665" y="156844"/>
                </a:lnTo>
                <a:lnTo>
                  <a:pt x="1670050" y="177164"/>
                </a:lnTo>
                <a:lnTo>
                  <a:pt x="1722754" y="221614"/>
                </a:lnTo>
                <a:lnTo>
                  <a:pt x="1759585" y="268604"/>
                </a:lnTo>
                <a:lnTo>
                  <a:pt x="1778635" y="318134"/>
                </a:lnTo>
                <a:lnTo>
                  <a:pt x="1781175" y="344169"/>
                </a:lnTo>
                <a:lnTo>
                  <a:pt x="1778635" y="369569"/>
                </a:lnTo>
                <a:lnTo>
                  <a:pt x="1759585" y="419734"/>
                </a:lnTo>
                <a:lnTo>
                  <a:pt x="1722754" y="466725"/>
                </a:lnTo>
                <a:lnTo>
                  <a:pt x="1670050" y="511175"/>
                </a:lnTo>
                <a:lnTo>
                  <a:pt x="1637665" y="531494"/>
                </a:lnTo>
                <a:lnTo>
                  <a:pt x="1602105" y="551179"/>
                </a:lnTo>
                <a:lnTo>
                  <a:pt x="1562735" y="570229"/>
                </a:lnTo>
                <a:lnTo>
                  <a:pt x="1520190" y="587375"/>
                </a:lnTo>
                <a:lnTo>
                  <a:pt x="1474470" y="603884"/>
                </a:lnTo>
                <a:lnTo>
                  <a:pt x="1426210" y="619125"/>
                </a:lnTo>
                <a:lnTo>
                  <a:pt x="1375410" y="633094"/>
                </a:lnTo>
                <a:lnTo>
                  <a:pt x="1322070" y="645794"/>
                </a:lnTo>
                <a:lnTo>
                  <a:pt x="1266190" y="656589"/>
                </a:lnTo>
                <a:lnTo>
                  <a:pt x="1207770" y="666114"/>
                </a:lnTo>
                <a:lnTo>
                  <a:pt x="1147445" y="673734"/>
                </a:lnTo>
                <a:lnTo>
                  <a:pt x="1085850" y="680084"/>
                </a:lnTo>
                <a:lnTo>
                  <a:pt x="1021715" y="684529"/>
                </a:lnTo>
                <a:lnTo>
                  <a:pt x="956945" y="687704"/>
                </a:lnTo>
                <a:lnTo>
                  <a:pt x="890270" y="688339"/>
                </a:lnTo>
                <a:lnTo>
                  <a:pt x="824230" y="687704"/>
                </a:lnTo>
                <a:lnTo>
                  <a:pt x="758825" y="684529"/>
                </a:lnTo>
                <a:lnTo>
                  <a:pt x="695325" y="680084"/>
                </a:lnTo>
                <a:lnTo>
                  <a:pt x="633095" y="673734"/>
                </a:lnTo>
                <a:lnTo>
                  <a:pt x="572770" y="666114"/>
                </a:lnTo>
                <a:lnTo>
                  <a:pt x="514985" y="656589"/>
                </a:lnTo>
                <a:lnTo>
                  <a:pt x="459105" y="645794"/>
                </a:lnTo>
                <a:lnTo>
                  <a:pt x="405130" y="633094"/>
                </a:lnTo>
                <a:lnTo>
                  <a:pt x="354330" y="619125"/>
                </a:lnTo>
                <a:lnTo>
                  <a:pt x="306070" y="603884"/>
                </a:lnTo>
                <a:lnTo>
                  <a:pt x="260350" y="587375"/>
                </a:lnTo>
                <a:lnTo>
                  <a:pt x="218440" y="570229"/>
                </a:lnTo>
                <a:lnTo>
                  <a:pt x="179070" y="551179"/>
                </a:lnTo>
                <a:lnTo>
                  <a:pt x="143510" y="531494"/>
                </a:lnTo>
                <a:lnTo>
                  <a:pt x="111125" y="511175"/>
                </a:lnTo>
                <a:lnTo>
                  <a:pt x="57785" y="466725"/>
                </a:lnTo>
                <a:lnTo>
                  <a:pt x="20955" y="419734"/>
                </a:lnTo>
                <a:lnTo>
                  <a:pt x="1905" y="369569"/>
                </a:lnTo>
                <a:lnTo>
                  <a:pt x="0" y="344169"/>
                </a:lnTo>
                <a:close/>
              </a:path>
              <a:path w="1781175" h="688339">
                <a:moveTo>
                  <a:pt x="266700" y="344169"/>
                </a:moveTo>
                <a:lnTo>
                  <a:pt x="271145" y="328294"/>
                </a:lnTo>
                <a:lnTo>
                  <a:pt x="283210" y="312419"/>
                </a:lnTo>
                <a:lnTo>
                  <a:pt x="330200" y="283844"/>
                </a:lnTo>
                <a:lnTo>
                  <a:pt x="403860" y="257809"/>
                </a:lnTo>
                <a:lnTo>
                  <a:pt x="449580" y="247014"/>
                </a:lnTo>
                <a:lnTo>
                  <a:pt x="500380" y="236854"/>
                </a:lnTo>
                <a:lnTo>
                  <a:pt x="556260" y="227964"/>
                </a:lnTo>
                <a:lnTo>
                  <a:pt x="615950" y="220344"/>
                </a:lnTo>
                <a:lnTo>
                  <a:pt x="680085" y="214629"/>
                </a:lnTo>
                <a:lnTo>
                  <a:pt x="747395" y="210184"/>
                </a:lnTo>
                <a:lnTo>
                  <a:pt x="817880" y="207644"/>
                </a:lnTo>
                <a:lnTo>
                  <a:pt x="890270" y="206375"/>
                </a:lnTo>
                <a:lnTo>
                  <a:pt x="963295" y="207644"/>
                </a:lnTo>
                <a:lnTo>
                  <a:pt x="1033145" y="210184"/>
                </a:lnTo>
                <a:lnTo>
                  <a:pt x="1100455" y="214629"/>
                </a:lnTo>
                <a:lnTo>
                  <a:pt x="1164590" y="220344"/>
                </a:lnTo>
                <a:lnTo>
                  <a:pt x="1224280" y="227964"/>
                </a:lnTo>
                <a:lnTo>
                  <a:pt x="1280160" y="236854"/>
                </a:lnTo>
                <a:lnTo>
                  <a:pt x="1330960" y="247014"/>
                </a:lnTo>
                <a:lnTo>
                  <a:pt x="1376680" y="257809"/>
                </a:lnTo>
                <a:lnTo>
                  <a:pt x="1416685" y="270509"/>
                </a:lnTo>
                <a:lnTo>
                  <a:pt x="1477645" y="297814"/>
                </a:lnTo>
                <a:lnTo>
                  <a:pt x="1509395" y="328294"/>
                </a:lnTo>
                <a:lnTo>
                  <a:pt x="1513840" y="344169"/>
                </a:lnTo>
                <a:lnTo>
                  <a:pt x="1509395" y="360044"/>
                </a:lnTo>
                <a:lnTo>
                  <a:pt x="1477645" y="390525"/>
                </a:lnTo>
                <a:lnTo>
                  <a:pt x="1416685" y="417829"/>
                </a:lnTo>
                <a:lnTo>
                  <a:pt x="1376680" y="429894"/>
                </a:lnTo>
                <a:lnTo>
                  <a:pt x="1330960" y="441325"/>
                </a:lnTo>
                <a:lnTo>
                  <a:pt x="1280160" y="451484"/>
                </a:lnTo>
                <a:lnTo>
                  <a:pt x="1224280" y="460375"/>
                </a:lnTo>
                <a:lnTo>
                  <a:pt x="1164590" y="467359"/>
                </a:lnTo>
                <a:lnTo>
                  <a:pt x="1100455" y="473709"/>
                </a:lnTo>
                <a:lnTo>
                  <a:pt x="1033145" y="478154"/>
                </a:lnTo>
                <a:lnTo>
                  <a:pt x="963295" y="480694"/>
                </a:lnTo>
                <a:lnTo>
                  <a:pt x="890270" y="481964"/>
                </a:lnTo>
                <a:lnTo>
                  <a:pt x="817880" y="480694"/>
                </a:lnTo>
                <a:lnTo>
                  <a:pt x="747395" y="478154"/>
                </a:lnTo>
                <a:lnTo>
                  <a:pt x="680085" y="473709"/>
                </a:lnTo>
                <a:lnTo>
                  <a:pt x="615950" y="467359"/>
                </a:lnTo>
                <a:lnTo>
                  <a:pt x="556260" y="460375"/>
                </a:lnTo>
                <a:lnTo>
                  <a:pt x="500380" y="451484"/>
                </a:lnTo>
                <a:lnTo>
                  <a:pt x="449580" y="441325"/>
                </a:lnTo>
                <a:lnTo>
                  <a:pt x="403860" y="429894"/>
                </a:lnTo>
                <a:lnTo>
                  <a:pt x="363855" y="417829"/>
                </a:lnTo>
                <a:lnTo>
                  <a:pt x="303530" y="390525"/>
                </a:lnTo>
                <a:lnTo>
                  <a:pt x="271145" y="360044"/>
                </a:lnTo>
                <a:lnTo>
                  <a:pt x="266700" y="344169"/>
                </a:lnTo>
                <a:close/>
              </a:path>
            </a:pathLst>
          </a:custGeom>
          <a:ln w="25400">
            <a:solidFill>
              <a:srgbClr val="FFAB4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720205" y="2087879"/>
            <a:ext cx="690245" cy="168275"/>
            <a:chOff x="6720205" y="2087879"/>
            <a:chExt cx="690245" cy="168275"/>
          </a:xfrm>
        </p:grpSpPr>
        <p:sp>
          <p:nvSpPr>
            <p:cNvPr id="18" name="object 18"/>
            <p:cNvSpPr/>
            <p:nvPr/>
          </p:nvSpPr>
          <p:spPr>
            <a:xfrm>
              <a:off x="6732905" y="2100579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593725" y="0"/>
                  </a:moveTo>
                  <a:lnTo>
                    <a:pt x="593725" y="35559"/>
                  </a:lnTo>
                  <a:lnTo>
                    <a:pt x="0" y="35559"/>
                  </a:lnTo>
                  <a:lnTo>
                    <a:pt x="0" y="107314"/>
                  </a:lnTo>
                  <a:lnTo>
                    <a:pt x="593725" y="107314"/>
                  </a:lnTo>
                  <a:lnTo>
                    <a:pt x="593725" y="142875"/>
                  </a:lnTo>
                  <a:lnTo>
                    <a:pt x="664845" y="71119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32905" y="2100579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0" y="35559"/>
                  </a:moveTo>
                  <a:lnTo>
                    <a:pt x="593725" y="35559"/>
                  </a:lnTo>
                  <a:lnTo>
                    <a:pt x="593725" y="0"/>
                  </a:lnTo>
                  <a:lnTo>
                    <a:pt x="664845" y="71119"/>
                  </a:lnTo>
                  <a:lnTo>
                    <a:pt x="593725" y="142875"/>
                  </a:lnTo>
                  <a:lnTo>
                    <a:pt x="593725" y="107314"/>
                  </a:lnTo>
                  <a:lnTo>
                    <a:pt x="0" y="107314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4855845" y="2668270"/>
            <a:ext cx="1806575" cy="714375"/>
            <a:chOff x="4855845" y="2668270"/>
            <a:chExt cx="1806575" cy="714375"/>
          </a:xfrm>
        </p:grpSpPr>
        <p:sp>
          <p:nvSpPr>
            <p:cNvPr id="21" name="object 21"/>
            <p:cNvSpPr/>
            <p:nvPr/>
          </p:nvSpPr>
          <p:spPr>
            <a:xfrm>
              <a:off x="4868545" y="2680970"/>
              <a:ext cx="1781175" cy="688975"/>
            </a:xfrm>
            <a:custGeom>
              <a:avLst/>
              <a:gdLst/>
              <a:ahLst/>
              <a:cxnLst/>
              <a:rect l="l" t="t" r="r" b="b"/>
              <a:pathLst>
                <a:path w="1781175" h="688975">
                  <a:moveTo>
                    <a:pt x="0" y="344169"/>
                  </a:moveTo>
                  <a:lnTo>
                    <a:pt x="9525" y="293369"/>
                  </a:lnTo>
                  <a:lnTo>
                    <a:pt x="37464" y="245110"/>
                  </a:lnTo>
                  <a:lnTo>
                    <a:pt x="82550" y="199390"/>
                  </a:lnTo>
                  <a:lnTo>
                    <a:pt x="143509" y="156844"/>
                  </a:lnTo>
                  <a:lnTo>
                    <a:pt x="179069" y="137160"/>
                  </a:lnTo>
                  <a:lnTo>
                    <a:pt x="218439" y="118744"/>
                  </a:lnTo>
                  <a:lnTo>
                    <a:pt x="260350" y="100965"/>
                  </a:lnTo>
                  <a:lnTo>
                    <a:pt x="306069" y="84455"/>
                  </a:lnTo>
                  <a:lnTo>
                    <a:pt x="354329" y="69215"/>
                  </a:lnTo>
                  <a:lnTo>
                    <a:pt x="405129" y="55244"/>
                  </a:lnTo>
                  <a:lnTo>
                    <a:pt x="459104" y="43180"/>
                  </a:lnTo>
                  <a:lnTo>
                    <a:pt x="514984" y="31750"/>
                  </a:lnTo>
                  <a:lnTo>
                    <a:pt x="572769" y="22225"/>
                  </a:lnTo>
                  <a:lnTo>
                    <a:pt x="633094" y="14605"/>
                  </a:lnTo>
                  <a:lnTo>
                    <a:pt x="695325" y="8255"/>
                  </a:lnTo>
                  <a:lnTo>
                    <a:pt x="758825" y="3810"/>
                  </a:lnTo>
                  <a:lnTo>
                    <a:pt x="824229" y="1269"/>
                  </a:lnTo>
                  <a:lnTo>
                    <a:pt x="890269" y="0"/>
                  </a:lnTo>
                  <a:lnTo>
                    <a:pt x="956944" y="1269"/>
                  </a:lnTo>
                  <a:lnTo>
                    <a:pt x="1021714" y="3810"/>
                  </a:lnTo>
                  <a:lnTo>
                    <a:pt x="1085850" y="8255"/>
                  </a:lnTo>
                  <a:lnTo>
                    <a:pt x="1147444" y="14605"/>
                  </a:lnTo>
                  <a:lnTo>
                    <a:pt x="1207769" y="22225"/>
                  </a:lnTo>
                  <a:lnTo>
                    <a:pt x="1266189" y="31750"/>
                  </a:lnTo>
                  <a:lnTo>
                    <a:pt x="1322069" y="43180"/>
                  </a:lnTo>
                  <a:lnTo>
                    <a:pt x="1375409" y="55244"/>
                  </a:lnTo>
                  <a:lnTo>
                    <a:pt x="1426209" y="69215"/>
                  </a:lnTo>
                  <a:lnTo>
                    <a:pt x="1474469" y="84455"/>
                  </a:lnTo>
                  <a:lnTo>
                    <a:pt x="1520189" y="100965"/>
                  </a:lnTo>
                  <a:lnTo>
                    <a:pt x="1562734" y="118744"/>
                  </a:lnTo>
                  <a:lnTo>
                    <a:pt x="1602104" y="137160"/>
                  </a:lnTo>
                  <a:lnTo>
                    <a:pt x="1637664" y="156844"/>
                  </a:lnTo>
                  <a:lnTo>
                    <a:pt x="1670050" y="177800"/>
                  </a:lnTo>
                  <a:lnTo>
                    <a:pt x="1722754" y="221615"/>
                  </a:lnTo>
                  <a:lnTo>
                    <a:pt x="1759584" y="269240"/>
                  </a:lnTo>
                  <a:lnTo>
                    <a:pt x="1778634" y="318769"/>
                  </a:lnTo>
                  <a:lnTo>
                    <a:pt x="1781175" y="344169"/>
                  </a:lnTo>
                  <a:lnTo>
                    <a:pt x="1771650" y="395605"/>
                  </a:lnTo>
                  <a:lnTo>
                    <a:pt x="1743075" y="443865"/>
                  </a:lnTo>
                  <a:lnTo>
                    <a:pt x="1698625" y="489585"/>
                  </a:lnTo>
                  <a:lnTo>
                    <a:pt x="1637664" y="532130"/>
                  </a:lnTo>
                  <a:lnTo>
                    <a:pt x="1602104" y="551815"/>
                  </a:lnTo>
                  <a:lnTo>
                    <a:pt x="1562734" y="570230"/>
                  </a:lnTo>
                  <a:lnTo>
                    <a:pt x="1520189" y="588010"/>
                  </a:lnTo>
                  <a:lnTo>
                    <a:pt x="1474469" y="604519"/>
                  </a:lnTo>
                  <a:lnTo>
                    <a:pt x="1426209" y="619760"/>
                  </a:lnTo>
                  <a:lnTo>
                    <a:pt x="1375409" y="633094"/>
                  </a:lnTo>
                  <a:lnTo>
                    <a:pt x="1322069" y="645794"/>
                  </a:lnTo>
                  <a:lnTo>
                    <a:pt x="1266189" y="656590"/>
                  </a:lnTo>
                  <a:lnTo>
                    <a:pt x="1207769" y="666115"/>
                  </a:lnTo>
                  <a:lnTo>
                    <a:pt x="1147444" y="674369"/>
                  </a:lnTo>
                  <a:lnTo>
                    <a:pt x="1085850" y="680719"/>
                  </a:lnTo>
                  <a:lnTo>
                    <a:pt x="1021714" y="685165"/>
                  </a:lnTo>
                  <a:lnTo>
                    <a:pt x="956944" y="687705"/>
                  </a:lnTo>
                  <a:lnTo>
                    <a:pt x="890269" y="688975"/>
                  </a:lnTo>
                  <a:lnTo>
                    <a:pt x="824229" y="687705"/>
                  </a:lnTo>
                  <a:lnTo>
                    <a:pt x="758825" y="685165"/>
                  </a:lnTo>
                  <a:lnTo>
                    <a:pt x="695325" y="680719"/>
                  </a:lnTo>
                  <a:lnTo>
                    <a:pt x="633094" y="674369"/>
                  </a:lnTo>
                  <a:lnTo>
                    <a:pt x="572769" y="666115"/>
                  </a:lnTo>
                  <a:lnTo>
                    <a:pt x="514984" y="656590"/>
                  </a:lnTo>
                  <a:lnTo>
                    <a:pt x="459104" y="645794"/>
                  </a:lnTo>
                  <a:lnTo>
                    <a:pt x="405129" y="633094"/>
                  </a:lnTo>
                  <a:lnTo>
                    <a:pt x="354329" y="619760"/>
                  </a:lnTo>
                  <a:lnTo>
                    <a:pt x="306069" y="604519"/>
                  </a:lnTo>
                  <a:lnTo>
                    <a:pt x="260350" y="588010"/>
                  </a:lnTo>
                  <a:lnTo>
                    <a:pt x="218439" y="570230"/>
                  </a:lnTo>
                  <a:lnTo>
                    <a:pt x="179069" y="551815"/>
                  </a:lnTo>
                  <a:lnTo>
                    <a:pt x="143509" y="532130"/>
                  </a:lnTo>
                  <a:lnTo>
                    <a:pt x="111125" y="511175"/>
                  </a:lnTo>
                  <a:lnTo>
                    <a:pt x="57784" y="467360"/>
                  </a:lnTo>
                  <a:lnTo>
                    <a:pt x="20954" y="419735"/>
                  </a:lnTo>
                  <a:lnTo>
                    <a:pt x="1904" y="370205"/>
                  </a:lnTo>
                  <a:lnTo>
                    <a:pt x="0" y="344169"/>
                  </a:lnTo>
                  <a:close/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35880" y="3085465"/>
              <a:ext cx="1247140" cy="11430"/>
            </a:xfrm>
            <a:custGeom>
              <a:avLst/>
              <a:gdLst/>
              <a:ahLst/>
              <a:cxnLst/>
              <a:rect l="l" t="t" r="r" b="b"/>
              <a:pathLst>
                <a:path w="1247139" h="11430">
                  <a:moveTo>
                    <a:pt x="0" y="11430"/>
                  </a:moveTo>
                  <a:lnTo>
                    <a:pt x="1247140" y="0"/>
                  </a:lnTo>
                </a:path>
              </a:pathLst>
            </a:custGeom>
            <a:ln w="9525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720205" y="2941320"/>
            <a:ext cx="690245" cy="168275"/>
            <a:chOff x="6720205" y="2941320"/>
            <a:chExt cx="690245" cy="168275"/>
          </a:xfrm>
        </p:grpSpPr>
        <p:sp>
          <p:nvSpPr>
            <p:cNvPr id="24" name="object 24"/>
            <p:cNvSpPr/>
            <p:nvPr/>
          </p:nvSpPr>
          <p:spPr>
            <a:xfrm>
              <a:off x="6732905" y="2954020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593725" y="0"/>
                  </a:moveTo>
                  <a:lnTo>
                    <a:pt x="593725" y="35560"/>
                  </a:lnTo>
                  <a:lnTo>
                    <a:pt x="0" y="35560"/>
                  </a:lnTo>
                  <a:lnTo>
                    <a:pt x="0" y="106680"/>
                  </a:lnTo>
                  <a:lnTo>
                    <a:pt x="593725" y="106680"/>
                  </a:lnTo>
                  <a:lnTo>
                    <a:pt x="593725" y="142875"/>
                  </a:lnTo>
                  <a:lnTo>
                    <a:pt x="664845" y="71119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32905" y="2954020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0" y="35560"/>
                  </a:moveTo>
                  <a:lnTo>
                    <a:pt x="593725" y="35560"/>
                  </a:lnTo>
                  <a:lnTo>
                    <a:pt x="593725" y="0"/>
                  </a:lnTo>
                  <a:lnTo>
                    <a:pt x="664845" y="71119"/>
                  </a:lnTo>
                  <a:lnTo>
                    <a:pt x="593725" y="142875"/>
                  </a:lnTo>
                  <a:lnTo>
                    <a:pt x="593725" y="106680"/>
                  </a:lnTo>
                  <a:lnTo>
                    <a:pt x="0" y="106680"/>
                  </a:lnTo>
                  <a:lnTo>
                    <a:pt x="0" y="3556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4711700" y="3651884"/>
            <a:ext cx="2954020" cy="1146175"/>
            <a:chOff x="4711700" y="3651884"/>
            <a:chExt cx="2954020" cy="1146175"/>
          </a:xfrm>
        </p:grpSpPr>
        <p:sp>
          <p:nvSpPr>
            <p:cNvPr id="27" name="object 27"/>
            <p:cNvSpPr/>
            <p:nvPr/>
          </p:nvSpPr>
          <p:spPr>
            <a:xfrm>
              <a:off x="4724400" y="3664584"/>
              <a:ext cx="1936114" cy="1120140"/>
            </a:xfrm>
            <a:custGeom>
              <a:avLst/>
              <a:gdLst/>
              <a:ahLst/>
              <a:cxnLst/>
              <a:rect l="l" t="t" r="r" b="b"/>
              <a:pathLst>
                <a:path w="1936115" h="1120139">
                  <a:moveTo>
                    <a:pt x="664845" y="213359"/>
                  </a:moveTo>
                  <a:lnTo>
                    <a:pt x="668654" y="189864"/>
                  </a:lnTo>
                  <a:lnTo>
                    <a:pt x="679450" y="167639"/>
                  </a:lnTo>
                  <a:lnTo>
                    <a:pt x="721360" y="125094"/>
                  </a:lnTo>
                  <a:lnTo>
                    <a:pt x="787400" y="86994"/>
                  </a:lnTo>
                  <a:lnTo>
                    <a:pt x="828675" y="70484"/>
                  </a:lnTo>
                  <a:lnTo>
                    <a:pt x="874395" y="54609"/>
                  </a:lnTo>
                  <a:lnTo>
                    <a:pt x="925195" y="41274"/>
                  </a:lnTo>
                  <a:lnTo>
                    <a:pt x="979804" y="29209"/>
                  </a:lnTo>
                  <a:lnTo>
                    <a:pt x="1038225" y="19049"/>
                  </a:lnTo>
                  <a:lnTo>
                    <a:pt x="1099820" y="10794"/>
                  </a:lnTo>
                  <a:lnTo>
                    <a:pt x="1163954" y="4444"/>
                  </a:lnTo>
                  <a:lnTo>
                    <a:pt x="1231264" y="1269"/>
                  </a:lnTo>
                  <a:lnTo>
                    <a:pt x="1300479" y="0"/>
                  </a:lnTo>
                  <a:lnTo>
                    <a:pt x="1369695" y="1269"/>
                  </a:lnTo>
                  <a:lnTo>
                    <a:pt x="1437004" y="4444"/>
                  </a:lnTo>
                  <a:lnTo>
                    <a:pt x="1501139" y="10794"/>
                  </a:lnTo>
                  <a:lnTo>
                    <a:pt x="1562735" y="19049"/>
                  </a:lnTo>
                  <a:lnTo>
                    <a:pt x="1621154" y="29209"/>
                  </a:lnTo>
                  <a:lnTo>
                    <a:pt x="1675764" y="41274"/>
                  </a:lnTo>
                  <a:lnTo>
                    <a:pt x="1725929" y="54609"/>
                  </a:lnTo>
                  <a:lnTo>
                    <a:pt x="1772285" y="70484"/>
                  </a:lnTo>
                  <a:lnTo>
                    <a:pt x="1812925" y="86994"/>
                  </a:lnTo>
                  <a:lnTo>
                    <a:pt x="1849120" y="105409"/>
                  </a:lnTo>
                  <a:lnTo>
                    <a:pt x="1903729" y="146049"/>
                  </a:lnTo>
                  <a:lnTo>
                    <a:pt x="1932304" y="189864"/>
                  </a:lnTo>
                  <a:lnTo>
                    <a:pt x="1936115" y="213359"/>
                  </a:lnTo>
                  <a:lnTo>
                    <a:pt x="1932304" y="236219"/>
                  </a:lnTo>
                  <a:lnTo>
                    <a:pt x="1903729" y="280669"/>
                  </a:lnTo>
                  <a:lnTo>
                    <a:pt x="1849120" y="321309"/>
                  </a:lnTo>
                  <a:lnTo>
                    <a:pt x="1812925" y="339089"/>
                  </a:lnTo>
                  <a:lnTo>
                    <a:pt x="1772285" y="356234"/>
                  </a:lnTo>
                  <a:lnTo>
                    <a:pt x="1725929" y="371474"/>
                  </a:lnTo>
                  <a:lnTo>
                    <a:pt x="1675764" y="385444"/>
                  </a:lnTo>
                  <a:lnTo>
                    <a:pt x="1621154" y="397509"/>
                  </a:lnTo>
                  <a:lnTo>
                    <a:pt x="1562735" y="407669"/>
                  </a:lnTo>
                  <a:lnTo>
                    <a:pt x="1501139" y="415924"/>
                  </a:lnTo>
                  <a:lnTo>
                    <a:pt x="1437004" y="421639"/>
                  </a:lnTo>
                  <a:lnTo>
                    <a:pt x="1369695" y="425449"/>
                  </a:lnTo>
                  <a:lnTo>
                    <a:pt x="1300479" y="426719"/>
                  </a:lnTo>
                  <a:lnTo>
                    <a:pt x="1231264" y="425449"/>
                  </a:lnTo>
                  <a:lnTo>
                    <a:pt x="1163954" y="421639"/>
                  </a:lnTo>
                  <a:lnTo>
                    <a:pt x="1099820" y="415924"/>
                  </a:lnTo>
                  <a:lnTo>
                    <a:pt x="1038225" y="407669"/>
                  </a:lnTo>
                  <a:lnTo>
                    <a:pt x="979804" y="397509"/>
                  </a:lnTo>
                  <a:lnTo>
                    <a:pt x="925195" y="385444"/>
                  </a:lnTo>
                  <a:lnTo>
                    <a:pt x="874395" y="371474"/>
                  </a:lnTo>
                  <a:lnTo>
                    <a:pt x="828675" y="356234"/>
                  </a:lnTo>
                  <a:lnTo>
                    <a:pt x="787400" y="339089"/>
                  </a:lnTo>
                  <a:lnTo>
                    <a:pt x="751839" y="321309"/>
                  </a:lnTo>
                  <a:lnTo>
                    <a:pt x="697229" y="280669"/>
                  </a:lnTo>
                  <a:lnTo>
                    <a:pt x="668654" y="236219"/>
                  </a:lnTo>
                  <a:lnTo>
                    <a:pt x="664845" y="213359"/>
                  </a:lnTo>
                  <a:close/>
                </a:path>
                <a:path w="1936115" h="1120139">
                  <a:moveTo>
                    <a:pt x="0" y="906779"/>
                  </a:moveTo>
                  <a:lnTo>
                    <a:pt x="3810" y="883919"/>
                  </a:lnTo>
                  <a:lnTo>
                    <a:pt x="14604" y="861059"/>
                  </a:lnTo>
                  <a:lnTo>
                    <a:pt x="56514" y="819149"/>
                  </a:lnTo>
                  <a:lnTo>
                    <a:pt x="122554" y="781049"/>
                  </a:lnTo>
                  <a:lnTo>
                    <a:pt x="163829" y="763904"/>
                  </a:lnTo>
                  <a:lnTo>
                    <a:pt x="209550" y="748664"/>
                  </a:lnTo>
                  <a:lnTo>
                    <a:pt x="260350" y="734694"/>
                  </a:lnTo>
                  <a:lnTo>
                    <a:pt x="314960" y="722629"/>
                  </a:lnTo>
                  <a:lnTo>
                    <a:pt x="372745" y="712469"/>
                  </a:lnTo>
                  <a:lnTo>
                    <a:pt x="434339" y="704214"/>
                  </a:lnTo>
                  <a:lnTo>
                    <a:pt x="499110" y="698499"/>
                  </a:lnTo>
                  <a:lnTo>
                    <a:pt x="566420" y="694689"/>
                  </a:lnTo>
                  <a:lnTo>
                    <a:pt x="635635" y="693419"/>
                  </a:lnTo>
                  <a:lnTo>
                    <a:pt x="704850" y="694689"/>
                  </a:lnTo>
                  <a:lnTo>
                    <a:pt x="771525" y="698499"/>
                  </a:lnTo>
                  <a:lnTo>
                    <a:pt x="836295" y="704214"/>
                  </a:lnTo>
                  <a:lnTo>
                    <a:pt x="897889" y="712469"/>
                  </a:lnTo>
                  <a:lnTo>
                    <a:pt x="956310" y="722629"/>
                  </a:lnTo>
                  <a:lnTo>
                    <a:pt x="1010920" y="734694"/>
                  </a:lnTo>
                  <a:lnTo>
                    <a:pt x="1061085" y="748664"/>
                  </a:lnTo>
                  <a:lnTo>
                    <a:pt x="1106804" y="763904"/>
                  </a:lnTo>
                  <a:lnTo>
                    <a:pt x="1148079" y="781049"/>
                  </a:lnTo>
                  <a:lnTo>
                    <a:pt x="1184275" y="799464"/>
                  </a:lnTo>
                  <a:lnTo>
                    <a:pt x="1238250" y="839469"/>
                  </a:lnTo>
                  <a:lnTo>
                    <a:pt x="1266825" y="883919"/>
                  </a:lnTo>
                  <a:lnTo>
                    <a:pt x="1270635" y="906779"/>
                  </a:lnTo>
                  <a:lnTo>
                    <a:pt x="1266825" y="930274"/>
                  </a:lnTo>
                  <a:lnTo>
                    <a:pt x="1238250" y="974724"/>
                  </a:lnTo>
                  <a:lnTo>
                    <a:pt x="1184275" y="1014729"/>
                  </a:lnTo>
                  <a:lnTo>
                    <a:pt x="1148079" y="1033144"/>
                  </a:lnTo>
                  <a:lnTo>
                    <a:pt x="1106804" y="1050289"/>
                  </a:lnTo>
                  <a:lnTo>
                    <a:pt x="1061085" y="1065530"/>
                  </a:lnTo>
                  <a:lnTo>
                    <a:pt x="1010920" y="1079499"/>
                  </a:lnTo>
                  <a:lnTo>
                    <a:pt x="956310" y="1091564"/>
                  </a:lnTo>
                  <a:lnTo>
                    <a:pt x="897889" y="1101724"/>
                  </a:lnTo>
                  <a:lnTo>
                    <a:pt x="836295" y="1109345"/>
                  </a:lnTo>
                  <a:lnTo>
                    <a:pt x="771525" y="1115695"/>
                  </a:lnTo>
                  <a:lnTo>
                    <a:pt x="704850" y="1119505"/>
                  </a:lnTo>
                  <a:lnTo>
                    <a:pt x="635635" y="1120139"/>
                  </a:lnTo>
                  <a:lnTo>
                    <a:pt x="566420" y="1119505"/>
                  </a:lnTo>
                  <a:lnTo>
                    <a:pt x="499110" y="1115695"/>
                  </a:lnTo>
                  <a:lnTo>
                    <a:pt x="434339" y="1109345"/>
                  </a:lnTo>
                  <a:lnTo>
                    <a:pt x="372745" y="1101724"/>
                  </a:lnTo>
                  <a:lnTo>
                    <a:pt x="314960" y="1091564"/>
                  </a:lnTo>
                  <a:lnTo>
                    <a:pt x="260350" y="1079499"/>
                  </a:lnTo>
                  <a:lnTo>
                    <a:pt x="209550" y="1065530"/>
                  </a:lnTo>
                  <a:lnTo>
                    <a:pt x="163829" y="1050289"/>
                  </a:lnTo>
                  <a:lnTo>
                    <a:pt x="122554" y="1033144"/>
                  </a:lnTo>
                  <a:lnTo>
                    <a:pt x="86995" y="1014729"/>
                  </a:lnTo>
                  <a:lnTo>
                    <a:pt x="32385" y="974724"/>
                  </a:lnTo>
                  <a:lnTo>
                    <a:pt x="3810" y="930274"/>
                  </a:lnTo>
                  <a:lnTo>
                    <a:pt x="0" y="906779"/>
                  </a:lnTo>
                  <a:close/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60034" y="4029709"/>
              <a:ext cx="215265" cy="328930"/>
            </a:xfrm>
            <a:custGeom>
              <a:avLst/>
              <a:gdLst/>
              <a:ahLst/>
              <a:cxnLst/>
              <a:rect l="l" t="t" r="r" b="b"/>
              <a:pathLst>
                <a:path w="215264" h="328929">
                  <a:moveTo>
                    <a:pt x="215264" y="0"/>
                  </a:moveTo>
                  <a:lnTo>
                    <a:pt x="0" y="328929"/>
                  </a:lnTo>
                </a:path>
              </a:pathLst>
            </a:custGeom>
            <a:ln w="9524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82385" y="4358639"/>
              <a:ext cx="1270635" cy="426720"/>
            </a:xfrm>
            <a:custGeom>
              <a:avLst/>
              <a:gdLst/>
              <a:ahLst/>
              <a:cxnLst/>
              <a:rect l="l" t="t" r="r" b="b"/>
              <a:pathLst>
                <a:path w="1270634" h="426720">
                  <a:moveTo>
                    <a:pt x="0" y="213360"/>
                  </a:moveTo>
                  <a:lnTo>
                    <a:pt x="14604" y="167640"/>
                  </a:lnTo>
                  <a:lnTo>
                    <a:pt x="56514" y="125730"/>
                  </a:lnTo>
                  <a:lnTo>
                    <a:pt x="122555" y="87630"/>
                  </a:lnTo>
                  <a:lnTo>
                    <a:pt x="163830" y="70485"/>
                  </a:lnTo>
                  <a:lnTo>
                    <a:pt x="209549" y="55245"/>
                  </a:lnTo>
                  <a:lnTo>
                    <a:pt x="260349" y="41275"/>
                  </a:lnTo>
                  <a:lnTo>
                    <a:pt x="314960" y="29210"/>
                  </a:lnTo>
                  <a:lnTo>
                    <a:pt x="372744" y="19050"/>
                  </a:lnTo>
                  <a:lnTo>
                    <a:pt x="434339" y="10795"/>
                  </a:lnTo>
                  <a:lnTo>
                    <a:pt x="499110" y="5080"/>
                  </a:lnTo>
                  <a:lnTo>
                    <a:pt x="566419" y="1270"/>
                  </a:lnTo>
                  <a:lnTo>
                    <a:pt x="635635" y="0"/>
                  </a:lnTo>
                  <a:lnTo>
                    <a:pt x="704849" y="1270"/>
                  </a:lnTo>
                  <a:lnTo>
                    <a:pt x="771524" y="5080"/>
                  </a:lnTo>
                  <a:lnTo>
                    <a:pt x="836294" y="10795"/>
                  </a:lnTo>
                  <a:lnTo>
                    <a:pt x="897889" y="19050"/>
                  </a:lnTo>
                  <a:lnTo>
                    <a:pt x="956310" y="29210"/>
                  </a:lnTo>
                  <a:lnTo>
                    <a:pt x="1010919" y="41275"/>
                  </a:lnTo>
                  <a:lnTo>
                    <a:pt x="1061085" y="55245"/>
                  </a:lnTo>
                  <a:lnTo>
                    <a:pt x="1106805" y="70485"/>
                  </a:lnTo>
                  <a:lnTo>
                    <a:pt x="1148080" y="87630"/>
                  </a:lnTo>
                  <a:lnTo>
                    <a:pt x="1184274" y="106045"/>
                  </a:lnTo>
                  <a:lnTo>
                    <a:pt x="1238249" y="146050"/>
                  </a:lnTo>
                  <a:lnTo>
                    <a:pt x="1266824" y="190500"/>
                  </a:lnTo>
                  <a:lnTo>
                    <a:pt x="1270635" y="213360"/>
                  </a:lnTo>
                  <a:lnTo>
                    <a:pt x="1256030" y="259080"/>
                  </a:lnTo>
                  <a:lnTo>
                    <a:pt x="1214119" y="301625"/>
                  </a:lnTo>
                  <a:lnTo>
                    <a:pt x="1148080" y="339725"/>
                  </a:lnTo>
                  <a:lnTo>
                    <a:pt x="1106805" y="356870"/>
                  </a:lnTo>
                  <a:lnTo>
                    <a:pt x="1061085" y="372110"/>
                  </a:lnTo>
                  <a:lnTo>
                    <a:pt x="1010919" y="386080"/>
                  </a:lnTo>
                  <a:lnTo>
                    <a:pt x="956310" y="398145"/>
                  </a:lnTo>
                  <a:lnTo>
                    <a:pt x="897889" y="408305"/>
                  </a:lnTo>
                  <a:lnTo>
                    <a:pt x="836294" y="415925"/>
                  </a:lnTo>
                  <a:lnTo>
                    <a:pt x="771524" y="422275"/>
                  </a:lnTo>
                  <a:lnTo>
                    <a:pt x="704849" y="426085"/>
                  </a:lnTo>
                  <a:lnTo>
                    <a:pt x="635635" y="426720"/>
                  </a:lnTo>
                  <a:lnTo>
                    <a:pt x="566419" y="426085"/>
                  </a:lnTo>
                  <a:lnTo>
                    <a:pt x="499110" y="422275"/>
                  </a:lnTo>
                  <a:lnTo>
                    <a:pt x="434339" y="415925"/>
                  </a:lnTo>
                  <a:lnTo>
                    <a:pt x="372744" y="408305"/>
                  </a:lnTo>
                  <a:lnTo>
                    <a:pt x="314960" y="398145"/>
                  </a:lnTo>
                  <a:lnTo>
                    <a:pt x="260349" y="386080"/>
                  </a:lnTo>
                  <a:lnTo>
                    <a:pt x="209549" y="372110"/>
                  </a:lnTo>
                  <a:lnTo>
                    <a:pt x="163830" y="356870"/>
                  </a:lnTo>
                  <a:lnTo>
                    <a:pt x="122555" y="339725"/>
                  </a:lnTo>
                  <a:lnTo>
                    <a:pt x="86994" y="321310"/>
                  </a:lnTo>
                  <a:lnTo>
                    <a:pt x="32385" y="281305"/>
                  </a:lnTo>
                  <a:lnTo>
                    <a:pt x="3810" y="236855"/>
                  </a:lnTo>
                  <a:lnTo>
                    <a:pt x="0" y="213360"/>
                  </a:lnTo>
                  <a:close/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473825" y="4029709"/>
              <a:ext cx="544195" cy="328930"/>
            </a:xfrm>
            <a:custGeom>
              <a:avLst/>
              <a:gdLst/>
              <a:ahLst/>
              <a:cxnLst/>
              <a:rect l="l" t="t" r="r" b="b"/>
              <a:pathLst>
                <a:path w="544195" h="328929">
                  <a:moveTo>
                    <a:pt x="0" y="0"/>
                  </a:moveTo>
                  <a:lnTo>
                    <a:pt x="544195" y="328929"/>
                  </a:lnTo>
                </a:path>
              </a:pathLst>
            </a:custGeom>
            <a:ln w="9525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32904" y="3820794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593725" y="0"/>
                  </a:moveTo>
                  <a:lnTo>
                    <a:pt x="593725" y="35559"/>
                  </a:lnTo>
                  <a:lnTo>
                    <a:pt x="0" y="35559"/>
                  </a:lnTo>
                  <a:lnTo>
                    <a:pt x="0" y="106679"/>
                  </a:lnTo>
                  <a:lnTo>
                    <a:pt x="593725" y="106679"/>
                  </a:lnTo>
                  <a:lnTo>
                    <a:pt x="593725" y="142874"/>
                  </a:lnTo>
                  <a:lnTo>
                    <a:pt x="664845" y="71119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732904" y="3820794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0" y="35559"/>
                  </a:moveTo>
                  <a:lnTo>
                    <a:pt x="593725" y="35559"/>
                  </a:lnTo>
                  <a:lnTo>
                    <a:pt x="593725" y="0"/>
                  </a:lnTo>
                  <a:lnTo>
                    <a:pt x="664845" y="71119"/>
                  </a:lnTo>
                  <a:lnTo>
                    <a:pt x="593725" y="142874"/>
                  </a:lnTo>
                  <a:lnTo>
                    <a:pt x="593725" y="106679"/>
                  </a:lnTo>
                  <a:lnTo>
                    <a:pt x="0" y="106679"/>
                  </a:lnTo>
                  <a:lnTo>
                    <a:pt x="0" y="3555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01827" y="1583563"/>
            <a:ext cx="373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Symbols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used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represent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36" y="3313557"/>
            <a:ext cx="10420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10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S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bols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4102" y="1282953"/>
            <a:ext cx="683895" cy="44704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1639"/>
              </a:lnSpc>
              <a:spcBef>
                <a:spcPts val="190"/>
              </a:spcBef>
            </a:pPr>
            <a:r>
              <a:rPr sz="1400" spc="-5" dirty="0">
                <a:latin typeface="Arial"/>
                <a:cs typeface="Arial"/>
              </a:rPr>
              <a:t>Derived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bu</a:t>
            </a:r>
            <a:r>
              <a:rPr sz="1400" dirty="0">
                <a:latin typeface="Arial"/>
                <a:cs typeface="Arial"/>
              </a:rPr>
              <a:t>te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4808854" y="1080769"/>
            <a:ext cx="2601595" cy="821055"/>
            <a:chOff x="4808854" y="1080769"/>
            <a:chExt cx="2601595" cy="821055"/>
          </a:xfrm>
        </p:grpSpPr>
        <p:sp>
          <p:nvSpPr>
            <p:cNvPr id="11" name="object 11"/>
            <p:cNvSpPr/>
            <p:nvPr/>
          </p:nvSpPr>
          <p:spPr>
            <a:xfrm>
              <a:off x="4821554" y="1093469"/>
              <a:ext cx="1733550" cy="795655"/>
            </a:xfrm>
            <a:custGeom>
              <a:avLst/>
              <a:gdLst/>
              <a:ahLst/>
              <a:cxnLst/>
              <a:rect l="l" t="t" r="r" b="b"/>
              <a:pathLst>
                <a:path w="1733550" h="795655">
                  <a:moveTo>
                    <a:pt x="0" y="397509"/>
                  </a:moveTo>
                  <a:lnTo>
                    <a:pt x="9525" y="339089"/>
                  </a:lnTo>
                  <a:lnTo>
                    <a:pt x="36830" y="282575"/>
                  </a:lnTo>
                  <a:lnTo>
                    <a:pt x="80645" y="229869"/>
                  </a:lnTo>
                  <a:lnTo>
                    <a:pt x="139700" y="180975"/>
                  </a:lnTo>
                  <a:lnTo>
                    <a:pt x="174625" y="158114"/>
                  </a:lnTo>
                  <a:lnTo>
                    <a:pt x="212725" y="136525"/>
                  </a:lnTo>
                  <a:lnTo>
                    <a:pt x="254000" y="116204"/>
                  </a:lnTo>
                  <a:lnTo>
                    <a:pt x="297815" y="97154"/>
                  </a:lnTo>
                  <a:lnTo>
                    <a:pt x="344805" y="80009"/>
                  </a:lnTo>
                  <a:lnTo>
                    <a:pt x="394970" y="64134"/>
                  </a:lnTo>
                  <a:lnTo>
                    <a:pt x="447040" y="49529"/>
                  </a:lnTo>
                  <a:lnTo>
                    <a:pt x="501015" y="36829"/>
                  </a:lnTo>
                  <a:lnTo>
                    <a:pt x="557530" y="26034"/>
                  </a:lnTo>
                  <a:lnTo>
                    <a:pt x="616585" y="16509"/>
                  </a:lnTo>
                  <a:lnTo>
                    <a:pt x="676910" y="9525"/>
                  </a:lnTo>
                  <a:lnTo>
                    <a:pt x="738505" y="4444"/>
                  </a:lnTo>
                  <a:lnTo>
                    <a:pt x="802005" y="1269"/>
                  </a:lnTo>
                  <a:lnTo>
                    <a:pt x="866775" y="0"/>
                  </a:lnTo>
                  <a:lnTo>
                    <a:pt x="931545" y="1269"/>
                  </a:lnTo>
                  <a:lnTo>
                    <a:pt x="995045" y="4444"/>
                  </a:lnTo>
                  <a:lnTo>
                    <a:pt x="1056640" y="9525"/>
                  </a:lnTo>
                  <a:lnTo>
                    <a:pt x="1116965" y="16509"/>
                  </a:lnTo>
                  <a:lnTo>
                    <a:pt x="1175385" y="26034"/>
                  </a:lnTo>
                  <a:lnTo>
                    <a:pt x="1231900" y="36829"/>
                  </a:lnTo>
                  <a:lnTo>
                    <a:pt x="1286510" y="49529"/>
                  </a:lnTo>
                  <a:lnTo>
                    <a:pt x="1338580" y="64134"/>
                  </a:lnTo>
                  <a:lnTo>
                    <a:pt x="1388110" y="80009"/>
                  </a:lnTo>
                  <a:lnTo>
                    <a:pt x="1435100" y="97154"/>
                  </a:lnTo>
                  <a:lnTo>
                    <a:pt x="1479550" y="116204"/>
                  </a:lnTo>
                  <a:lnTo>
                    <a:pt x="1520825" y="136525"/>
                  </a:lnTo>
                  <a:lnTo>
                    <a:pt x="1558925" y="158114"/>
                  </a:lnTo>
                  <a:lnTo>
                    <a:pt x="1593850" y="180975"/>
                  </a:lnTo>
                  <a:lnTo>
                    <a:pt x="1624965" y="205104"/>
                  </a:lnTo>
                  <a:lnTo>
                    <a:pt x="1677035" y="255904"/>
                  </a:lnTo>
                  <a:lnTo>
                    <a:pt x="1712595" y="310514"/>
                  </a:lnTo>
                  <a:lnTo>
                    <a:pt x="1731010" y="368300"/>
                  </a:lnTo>
                  <a:lnTo>
                    <a:pt x="1733550" y="397509"/>
                  </a:lnTo>
                  <a:lnTo>
                    <a:pt x="1724025" y="456564"/>
                  </a:lnTo>
                  <a:lnTo>
                    <a:pt x="1696720" y="512444"/>
                  </a:lnTo>
                  <a:lnTo>
                    <a:pt x="1652905" y="565150"/>
                  </a:lnTo>
                  <a:lnTo>
                    <a:pt x="1593850" y="614044"/>
                  </a:lnTo>
                  <a:lnTo>
                    <a:pt x="1558925" y="636904"/>
                  </a:lnTo>
                  <a:lnTo>
                    <a:pt x="1520825" y="658494"/>
                  </a:lnTo>
                  <a:lnTo>
                    <a:pt x="1479550" y="678814"/>
                  </a:lnTo>
                  <a:lnTo>
                    <a:pt x="1435100" y="697864"/>
                  </a:lnTo>
                  <a:lnTo>
                    <a:pt x="1388110" y="715644"/>
                  </a:lnTo>
                  <a:lnTo>
                    <a:pt x="1338580" y="731519"/>
                  </a:lnTo>
                  <a:lnTo>
                    <a:pt x="1286510" y="745489"/>
                  </a:lnTo>
                  <a:lnTo>
                    <a:pt x="1231900" y="758825"/>
                  </a:lnTo>
                  <a:lnTo>
                    <a:pt x="1175385" y="769619"/>
                  </a:lnTo>
                  <a:lnTo>
                    <a:pt x="1116965" y="778509"/>
                  </a:lnTo>
                  <a:lnTo>
                    <a:pt x="1056640" y="786129"/>
                  </a:lnTo>
                  <a:lnTo>
                    <a:pt x="995045" y="791209"/>
                  </a:lnTo>
                  <a:lnTo>
                    <a:pt x="931545" y="794384"/>
                  </a:lnTo>
                  <a:lnTo>
                    <a:pt x="866775" y="795654"/>
                  </a:lnTo>
                  <a:lnTo>
                    <a:pt x="802005" y="794384"/>
                  </a:lnTo>
                  <a:lnTo>
                    <a:pt x="738505" y="791209"/>
                  </a:lnTo>
                  <a:lnTo>
                    <a:pt x="676910" y="786129"/>
                  </a:lnTo>
                  <a:lnTo>
                    <a:pt x="616585" y="778509"/>
                  </a:lnTo>
                  <a:lnTo>
                    <a:pt x="557530" y="769619"/>
                  </a:lnTo>
                  <a:lnTo>
                    <a:pt x="501015" y="758825"/>
                  </a:lnTo>
                  <a:lnTo>
                    <a:pt x="447040" y="745489"/>
                  </a:lnTo>
                  <a:lnTo>
                    <a:pt x="394970" y="731519"/>
                  </a:lnTo>
                  <a:lnTo>
                    <a:pt x="344805" y="715644"/>
                  </a:lnTo>
                  <a:lnTo>
                    <a:pt x="297815" y="697864"/>
                  </a:lnTo>
                  <a:lnTo>
                    <a:pt x="254000" y="678814"/>
                  </a:lnTo>
                  <a:lnTo>
                    <a:pt x="212725" y="658494"/>
                  </a:lnTo>
                  <a:lnTo>
                    <a:pt x="174625" y="636904"/>
                  </a:lnTo>
                  <a:lnTo>
                    <a:pt x="139700" y="614044"/>
                  </a:lnTo>
                  <a:lnTo>
                    <a:pt x="107950" y="590550"/>
                  </a:lnTo>
                  <a:lnTo>
                    <a:pt x="56515" y="539750"/>
                  </a:lnTo>
                  <a:lnTo>
                    <a:pt x="20955" y="485139"/>
                  </a:lnTo>
                  <a:lnTo>
                    <a:pt x="1905" y="427354"/>
                  </a:lnTo>
                  <a:lnTo>
                    <a:pt x="0" y="397509"/>
                  </a:lnTo>
                  <a:close/>
                </a:path>
              </a:pathLst>
            </a:custGeom>
            <a:ln w="25400">
              <a:solidFill>
                <a:srgbClr val="FFAB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32904" y="1419859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593725" y="0"/>
                  </a:moveTo>
                  <a:lnTo>
                    <a:pt x="593725" y="35560"/>
                  </a:lnTo>
                  <a:lnTo>
                    <a:pt x="0" y="35560"/>
                  </a:lnTo>
                  <a:lnTo>
                    <a:pt x="0" y="106679"/>
                  </a:lnTo>
                  <a:lnTo>
                    <a:pt x="593725" y="106679"/>
                  </a:lnTo>
                  <a:lnTo>
                    <a:pt x="593725" y="142875"/>
                  </a:lnTo>
                  <a:lnTo>
                    <a:pt x="664845" y="71119"/>
                  </a:lnTo>
                  <a:lnTo>
                    <a:pt x="593725" y="0"/>
                  </a:lnTo>
                  <a:close/>
                </a:path>
              </a:pathLst>
            </a:custGeom>
            <a:solidFill>
              <a:srgbClr val="FFAB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732904" y="1419859"/>
              <a:ext cx="664845" cy="142875"/>
            </a:xfrm>
            <a:custGeom>
              <a:avLst/>
              <a:gdLst/>
              <a:ahLst/>
              <a:cxnLst/>
              <a:rect l="l" t="t" r="r" b="b"/>
              <a:pathLst>
                <a:path w="664845" h="142875">
                  <a:moveTo>
                    <a:pt x="0" y="35560"/>
                  </a:moveTo>
                  <a:lnTo>
                    <a:pt x="593725" y="35560"/>
                  </a:lnTo>
                  <a:lnTo>
                    <a:pt x="593725" y="0"/>
                  </a:lnTo>
                  <a:lnTo>
                    <a:pt x="664845" y="71119"/>
                  </a:lnTo>
                  <a:lnTo>
                    <a:pt x="593725" y="142875"/>
                  </a:lnTo>
                  <a:lnTo>
                    <a:pt x="593725" y="106679"/>
                  </a:lnTo>
                  <a:lnTo>
                    <a:pt x="0" y="106679"/>
                  </a:lnTo>
                  <a:lnTo>
                    <a:pt x="0" y="35560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24102" y="1722247"/>
            <a:ext cx="1901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tri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36" y="2861538"/>
            <a:ext cx="2224405" cy="15106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Si</a:t>
            </a:r>
            <a:r>
              <a:rPr sz="1400" spc="-2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tt</a:t>
            </a:r>
            <a:r>
              <a:rPr sz="1400" dirty="0">
                <a:latin typeface="Arial"/>
                <a:cs typeface="Arial"/>
              </a:rPr>
              <a:t>r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o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spc="-15" dirty="0">
                <a:latin typeface="Arial"/>
                <a:cs typeface="Arial"/>
              </a:rPr>
              <a:t>po</a:t>
            </a:r>
            <a:r>
              <a:rPr sz="1400" spc="-1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i</a:t>
            </a:r>
            <a:r>
              <a:rPr sz="1400" dirty="0">
                <a:latin typeface="Arial"/>
                <a:cs typeface="Arial"/>
              </a:rPr>
              <a:t>te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ri</a:t>
            </a:r>
            <a:r>
              <a:rPr sz="1400" dirty="0">
                <a:latin typeface="Arial"/>
                <a:cs typeface="Arial"/>
              </a:rPr>
              <a:t>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5" dirty="0">
                <a:latin typeface="Arial"/>
                <a:cs typeface="Arial"/>
              </a:rPr>
              <a:t>Singl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Value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t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ribu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Ke</a:t>
            </a:r>
            <a:r>
              <a:rPr sz="1400" dirty="0">
                <a:latin typeface="Arial"/>
                <a:cs typeface="Arial"/>
              </a:rPr>
              <a:t>y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bu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D</a:t>
            </a:r>
            <a:r>
              <a:rPr sz="1400" dirty="0">
                <a:latin typeface="Arial"/>
                <a:cs typeface="Arial"/>
              </a:rPr>
              <a:t>e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15" dirty="0">
                <a:latin typeface="Arial"/>
                <a:cs typeface="Arial"/>
              </a:rPr>
              <a:t>bu</a:t>
            </a:r>
            <a:r>
              <a:rPr sz="1400" dirty="0">
                <a:latin typeface="Arial"/>
                <a:cs typeface="Arial"/>
              </a:rPr>
              <a:t>t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u</a:t>
            </a:r>
            <a:r>
              <a:rPr sz="1400" spc="-15" dirty="0">
                <a:latin typeface="Arial"/>
                <a:cs typeface="Arial"/>
              </a:rPr>
              <a:t>l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al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trib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spc="-10" dirty="0">
                <a:latin typeface="Arial"/>
                <a:cs typeface="Arial"/>
              </a:rPr>
              <a:t>t</a:t>
            </a:r>
            <a:r>
              <a:rPr sz="1400" dirty="0">
                <a:latin typeface="Arial"/>
                <a:cs typeface="Arial"/>
              </a:rPr>
              <a:t>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8191"/>
            <a:ext cx="35680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https://www.gatevidyalay.com/wp-content/uploads/2018/06/Attributes-in-DBMS-T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ypes.png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70070" y="1136586"/>
            <a:ext cx="4773295" cy="2956306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503" y="463041"/>
            <a:ext cx="2827020" cy="7512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59790" marR="5080" indent="-847725">
              <a:lnSpc>
                <a:spcPts val="2830"/>
              </a:lnSpc>
              <a:spcBef>
                <a:spcPts val="235"/>
              </a:spcBef>
            </a:pPr>
            <a:r>
              <a:rPr spc="-5" dirty="0"/>
              <a:t>Purpose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5" dirty="0"/>
              <a:t>database </a:t>
            </a:r>
            <a:r>
              <a:rPr spc="-650" dirty="0"/>
              <a:t> </a:t>
            </a:r>
            <a:r>
              <a:rPr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8194" y="1722247"/>
            <a:ext cx="1949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Database?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370810"/>
            <a:ext cx="3545840" cy="2741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1650" indent="-337185">
              <a:lnSpc>
                <a:spcPct val="1149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structure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stores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organized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information.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Databases</a:t>
            </a:r>
            <a:r>
              <a:rPr sz="1400" spc="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5" dirty="0">
                <a:latin typeface="Arial"/>
                <a:cs typeface="Arial"/>
              </a:rPr>
              <a:t>tables,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several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fields.</a:t>
            </a:r>
            <a:endParaRPr sz="1400">
              <a:latin typeface="Arial"/>
              <a:cs typeface="Arial"/>
            </a:endParaRPr>
          </a:p>
          <a:p>
            <a:pPr marL="349250" marR="77470" indent="-337185">
              <a:lnSpc>
                <a:spcPct val="1159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company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 </a:t>
            </a:r>
            <a:r>
              <a:rPr sz="1400" spc="-5" dirty="0">
                <a:latin typeface="Arial"/>
                <a:cs typeface="Arial"/>
              </a:rPr>
              <a:t>tables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5" dirty="0">
                <a:latin typeface="Arial"/>
                <a:cs typeface="Arial"/>
              </a:rPr>
              <a:t>products, employees,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5" dirty="0">
                <a:latin typeface="Arial"/>
                <a:cs typeface="Arial"/>
              </a:rPr>
              <a:t>financial records. Each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these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would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fields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dirty="0">
                <a:latin typeface="Arial"/>
                <a:cs typeface="Arial"/>
              </a:rPr>
              <a:t> are </a:t>
            </a:r>
            <a:r>
              <a:rPr sz="1400" spc="-5" dirty="0">
                <a:latin typeface="Arial"/>
                <a:cs typeface="Arial"/>
              </a:rPr>
              <a:t>relevant </a:t>
            </a:r>
            <a:r>
              <a:rPr sz="1400" dirty="0">
                <a:latin typeface="Arial"/>
                <a:cs typeface="Arial"/>
              </a:rPr>
              <a:t>to the </a:t>
            </a:r>
            <a:r>
              <a:rPr sz="1400" spc="-5" dirty="0">
                <a:latin typeface="Arial"/>
                <a:cs typeface="Arial"/>
              </a:rPr>
              <a:t>information stored </a:t>
            </a:r>
            <a:r>
              <a:rPr sz="1400" spc="-15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9540" y="4823866"/>
            <a:ext cx="4173854" cy="266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 Source: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https://www.google.com/url?sa=i&amp;source=imgres&amp;cd=&amp;cad=rja&amp;uact=8&amp;ved=2ahUKEwjKg9PLw9PoAhXD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9375" y="521969"/>
            <a:ext cx="3400679" cy="369442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76750" y="0"/>
            <a:ext cx="4667250" cy="5143500"/>
            <a:chOff x="4476750" y="0"/>
            <a:chExt cx="466725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6750" y="1427733"/>
              <a:ext cx="4666615" cy="14476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2577" y="1583563"/>
            <a:ext cx="18954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95885" marR="5080" indent="-8382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Sim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p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trib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381375" cy="10172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65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simple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set.</a:t>
            </a:r>
            <a:endParaRPr sz="1400">
              <a:latin typeface="Arial"/>
              <a:cs typeface="Arial"/>
            </a:endParaRPr>
          </a:p>
          <a:p>
            <a:pPr marL="349250" marR="11430" indent="-337185">
              <a:lnSpc>
                <a:spcPct val="1149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Simple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oval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its </a:t>
            </a:r>
            <a:r>
              <a:rPr sz="1400" spc="-5" dirty="0">
                <a:latin typeface="Arial"/>
                <a:cs typeface="Arial"/>
              </a:rPr>
              <a:t>value.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54215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https://www.gatevidyalay.com/wp-content/uploads/2018/06/Key-Attributes-Example.png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29125" y="0"/>
            <a:ext cx="4714875" cy="5143500"/>
            <a:chOff x="4429125" y="0"/>
            <a:chExt cx="471487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5" y="902969"/>
              <a:ext cx="4714240" cy="35020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09852" y="1583563"/>
            <a:ext cx="212471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13664">
              <a:lnSpc>
                <a:spcPct val="100600"/>
              </a:lnSpc>
              <a:spcBef>
                <a:spcPts val="85"/>
              </a:spcBef>
            </a:pP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Types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mp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te</a:t>
            </a:r>
            <a:r>
              <a:rPr sz="1800" spc="-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4982"/>
            <a:ext cx="3543935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Composite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those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composed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many </a:t>
            </a:r>
            <a:r>
              <a:rPr sz="1400" dirty="0">
                <a:latin typeface="Arial"/>
                <a:cs typeface="Arial"/>
              </a:rPr>
              <a:t>other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simple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attributes.</a:t>
            </a:r>
            <a:endParaRPr sz="1400">
              <a:latin typeface="Arial"/>
              <a:cs typeface="Arial"/>
            </a:endParaRPr>
          </a:p>
          <a:p>
            <a:pPr marL="349250" marR="19812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COMPOSITE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combination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of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dirty="0">
                <a:latin typeface="Arial"/>
                <a:cs typeface="Arial"/>
              </a:rPr>
              <a:t> 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 that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 </a:t>
            </a:r>
            <a:r>
              <a:rPr sz="1400" dirty="0">
                <a:latin typeface="Arial"/>
                <a:cs typeface="Arial"/>
              </a:rPr>
              <a:t> identify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81520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https://www.gatevidyalay.com/wp-content/uploads/2018/06/Composite-Attributes-Example.png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35804" y="0"/>
            <a:ext cx="4608195" cy="5143500"/>
            <a:chOff x="4535804" y="0"/>
            <a:chExt cx="4608195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804" y="1408683"/>
              <a:ext cx="4605782" cy="163766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58976" y="1583563"/>
            <a:ext cx="242125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264795">
              <a:lnSpc>
                <a:spcPct val="100600"/>
              </a:lnSpc>
              <a:spcBef>
                <a:spcPts val="85"/>
              </a:spcBef>
            </a:pP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Types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le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4171"/>
            <a:ext cx="3500754" cy="76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10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Single </a:t>
            </a:r>
            <a:r>
              <a:rPr sz="1400" spc="-5" dirty="0">
                <a:latin typeface="Arial"/>
                <a:cs typeface="Arial"/>
              </a:rPr>
              <a:t>valued attributes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those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take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given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 entity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94284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https://www.gatevidyalay.com/wp-content/uploads/2018/06/Single-Valued-Attributes-Example.png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4375" y="0"/>
            <a:ext cx="4619625" cy="5143500"/>
            <a:chOff x="4524375" y="0"/>
            <a:chExt cx="46196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4375" y="1427733"/>
              <a:ext cx="4618990" cy="14476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2577" y="1583563"/>
            <a:ext cx="18954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8285" marR="5080" indent="-236220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ey</a:t>
            </a:r>
            <a:r>
              <a:rPr sz="1800" spc="-1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At</a:t>
            </a:r>
            <a:r>
              <a:rPr sz="1800" spc="5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ributes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08782"/>
            <a:ext cx="3446779" cy="1015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attribute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set.</a:t>
            </a:r>
            <a:endParaRPr sz="1400">
              <a:latin typeface="Arial"/>
              <a:cs typeface="Arial"/>
            </a:endParaRPr>
          </a:p>
          <a:p>
            <a:pPr marL="349250" marR="31305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represent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oval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symbol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like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other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underline.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54215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https://www.gatevidyalay.com/wp-content/uploads/2018/06/Key-Attributes-Example.png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00245" y="0"/>
            <a:ext cx="4643755" cy="5143500"/>
            <a:chOff x="4500245" y="0"/>
            <a:chExt cx="464375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245" y="1303274"/>
              <a:ext cx="4643120" cy="17335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22577" y="1583563"/>
            <a:ext cx="1895475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52069" marR="5080" indent="-40005">
              <a:lnSpc>
                <a:spcPct val="100600"/>
              </a:lnSpc>
              <a:spcBef>
                <a:spcPts val="85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pe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</a:t>
            </a:r>
            <a:r>
              <a:rPr sz="1800" spc="-114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 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riv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trib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4171"/>
            <a:ext cx="3307715" cy="76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10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Derived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attributes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those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can be </a:t>
            </a:r>
            <a:r>
              <a:rPr sz="1400" spc="-5" dirty="0">
                <a:latin typeface="Arial"/>
                <a:cs typeface="Arial"/>
              </a:rPr>
              <a:t>derived from other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attribute(s).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6565"/>
            <a:ext cx="469582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https://www.gatevidyalay.com/wp-content/uploads/2018/06/Derived-Attributes-Example.png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4560" y="827278"/>
            <a:ext cx="26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</a:t>
            </a:r>
            <a:r>
              <a:rPr spc="-15" dirty="0"/>
              <a:t>o</a:t>
            </a:r>
            <a:r>
              <a:rPr spc="-5" dirty="0"/>
              <a:t>ncept</a:t>
            </a:r>
            <a:r>
              <a:rPr spc="-4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60" dirty="0"/>
              <a:t> </a:t>
            </a:r>
            <a:r>
              <a:rPr dirty="0"/>
              <a:t>Att</a:t>
            </a:r>
            <a:r>
              <a:rPr spc="5" dirty="0"/>
              <a:t>r</a:t>
            </a:r>
            <a:r>
              <a:rPr spc="-5" dirty="0"/>
              <a:t>i</a:t>
            </a:r>
            <a:r>
              <a:rPr spc="-15" dirty="0"/>
              <a:t>b</a:t>
            </a:r>
            <a:r>
              <a:rPr spc="-5" dirty="0"/>
              <a:t>ute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35804" y="0"/>
            <a:ext cx="4608195" cy="5143500"/>
            <a:chOff x="4535804" y="0"/>
            <a:chExt cx="4608195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5804" y="1289939"/>
              <a:ext cx="4607559" cy="168592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77848" y="1583563"/>
            <a:ext cx="218821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146050">
              <a:lnSpc>
                <a:spcPct val="100600"/>
              </a:lnSpc>
              <a:spcBef>
                <a:spcPts val="85"/>
              </a:spcBef>
            </a:pP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Types of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Attributes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Mu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va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l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r>
              <a:rPr sz="1800" spc="-11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At</a:t>
            </a:r>
            <a:r>
              <a:rPr sz="1800" spc="-10" dirty="0">
                <a:solidFill>
                  <a:srgbClr val="585858"/>
                </a:solidFill>
                <a:latin typeface="Arial"/>
                <a:cs typeface="Arial"/>
              </a:rPr>
              <a:t>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b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ut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499485" cy="101726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49250" marR="5080" indent="-337185">
              <a:lnSpc>
                <a:spcPct val="115999"/>
              </a:lnSpc>
              <a:spcBef>
                <a:spcPts val="1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Multi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valued attributes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those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take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 </a:t>
            </a:r>
            <a:r>
              <a:rPr sz="1400" dirty="0">
                <a:latin typeface="Arial"/>
                <a:cs typeface="Arial"/>
              </a:rPr>
              <a:t>for a </a:t>
            </a:r>
            <a:r>
              <a:rPr sz="1400" spc="-5" dirty="0">
                <a:latin typeface="Arial"/>
                <a:cs typeface="Arial"/>
              </a:rPr>
              <a:t>given entity </a:t>
            </a:r>
            <a:r>
              <a:rPr sz="1400" dirty="0">
                <a:latin typeface="Arial"/>
                <a:cs typeface="Arial"/>
              </a:rPr>
              <a:t>from an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4881880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https://www.gatevidyalay.com/wp-content/uploads/2018/06/Multi-Valued-Attributes-Example.png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7800" y="969187"/>
            <a:ext cx="8833993" cy="38163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43558" y="827278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90" dirty="0"/>
              <a:t> </a:t>
            </a:r>
            <a:r>
              <a:rPr spc="-5" dirty="0"/>
              <a:t>1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468058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4"/>
              </a:rPr>
              <a:t>https://www.csetutor.com/wp-content/uploads/2018/09/ER-Diagram-in-DBMS-Example.png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3558" y="827278"/>
            <a:ext cx="146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90" dirty="0"/>
              <a:t> </a:t>
            </a:r>
            <a:r>
              <a:rPr spc="-5" dirty="0"/>
              <a:t>2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559" y="903147"/>
            <a:ext cx="8547862" cy="37522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4866" y="4851137"/>
            <a:ext cx="3588385" cy="3238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https://codeandwork.github.io/courses/cs/media/erdiagram2.jpg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634" y="0"/>
            <a:ext cx="4573270" cy="5145405"/>
            <a:chOff x="4572634" y="0"/>
            <a:chExt cx="4573270" cy="5145405"/>
          </a:xfrm>
        </p:grpSpPr>
        <p:sp>
          <p:nvSpPr>
            <p:cNvPr id="3" name="object 3"/>
            <p:cNvSpPr/>
            <p:nvPr/>
          </p:nvSpPr>
          <p:spPr>
            <a:xfrm>
              <a:off x="4572634" y="0"/>
              <a:ext cx="4573270" cy="5145405"/>
            </a:xfrm>
            <a:custGeom>
              <a:avLst/>
              <a:gdLst/>
              <a:ahLst/>
              <a:cxnLst/>
              <a:rect l="l" t="t" r="r" b="b"/>
              <a:pathLst>
                <a:path w="4573270" h="5145405">
                  <a:moveTo>
                    <a:pt x="4573270" y="0"/>
                  </a:moveTo>
                  <a:lnTo>
                    <a:pt x="0" y="0"/>
                  </a:lnTo>
                  <a:lnTo>
                    <a:pt x="0" y="5145405"/>
                  </a:lnTo>
                  <a:lnTo>
                    <a:pt x="4573270" y="5145405"/>
                  </a:lnTo>
                  <a:lnTo>
                    <a:pt x="457327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1504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89762"/>
            <a:ext cx="9142729" cy="40855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09540" y="4852661"/>
            <a:ext cx="260921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https://codeandwork.github.io/courses/cs/media/erd-employee.jpg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827278"/>
            <a:ext cx="325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Concept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spc="-5" dirty="0"/>
              <a:t>Relationship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00245" y="0"/>
            <a:ext cx="4643755" cy="5143500"/>
            <a:chOff x="4500245" y="0"/>
            <a:chExt cx="464375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0245" y="1957704"/>
              <a:ext cx="4391914" cy="14281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49832" y="1722247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108045"/>
            <a:ext cx="3477260" cy="1262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9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Relationship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5" dirty="0">
                <a:latin typeface="Arial"/>
                <a:cs typeface="Arial"/>
              </a:rPr>
              <a:t> nothing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association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among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entities.</a:t>
            </a:r>
            <a:endParaRPr sz="1400">
              <a:latin typeface="Arial"/>
              <a:cs typeface="Arial"/>
            </a:endParaRPr>
          </a:p>
          <a:p>
            <a:pPr marL="349250" marR="20701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Entities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take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part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relationships.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We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often identify relationships with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verbs 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verb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phrases.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5041"/>
            <a:ext cx="384111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https://www.guru99.com/images/1/100518_0621_ERDiagramT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u4.png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503" y="463041"/>
            <a:ext cx="2827020" cy="7512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59790" marR="5080" indent="-847725">
              <a:lnSpc>
                <a:spcPts val="2830"/>
              </a:lnSpc>
              <a:spcBef>
                <a:spcPts val="235"/>
              </a:spcBef>
            </a:pPr>
            <a:r>
              <a:rPr spc="-5" dirty="0"/>
              <a:t>Purpose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5" dirty="0"/>
              <a:t>database </a:t>
            </a:r>
            <a:r>
              <a:rPr spc="-650" dirty="0"/>
              <a:t> </a:t>
            </a:r>
            <a:r>
              <a:rPr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58213" y="1722247"/>
            <a:ext cx="1633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What</a:t>
            </a:r>
            <a:r>
              <a:rPr sz="1800" spc="-7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is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494254"/>
            <a:ext cx="3518535" cy="2493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49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DBMS</a:t>
            </a:r>
            <a:r>
              <a:rPr sz="1400" dirty="0">
                <a:latin typeface="Arial"/>
                <a:cs typeface="Arial"/>
              </a:rPr>
              <a:t> 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application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access,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databases.</a:t>
            </a:r>
            <a:endParaRPr sz="1400">
              <a:latin typeface="Arial"/>
              <a:cs typeface="Arial"/>
            </a:endParaRPr>
          </a:p>
          <a:p>
            <a:pPr marL="349250" marR="151130" indent="-337185">
              <a:lnSpc>
                <a:spcPct val="1157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help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you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easily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create,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retrieve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databases.</a:t>
            </a:r>
            <a:endParaRPr sz="1400">
              <a:latin typeface="Arial"/>
              <a:cs typeface="Arial"/>
            </a:endParaRPr>
          </a:p>
          <a:p>
            <a:pPr marL="349250" marR="103505" indent="-337185">
              <a:lnSpc>
                <a:spcPct val="115500"/>
              </a:lnSpc>
              <a:spcBef>
                <a:spcPts val="15"/>
              </a:spcBef>
              <a:buFont typeface="Arial"/>
              <a:buChar char="●"/>
              <a:tabLst>
                <a:tab pos="389255" algn="l"/>
                <a:tab pos="389890" algn="l"/>
              </a:tabLst>
            </a:pPr>
            <a:r>
              <a:rPr dirty="0"/>
              <a:t>	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DBMS consists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a group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commands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manipulate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 acts as an interface between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end-users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2096"/>
            <a:ext cx="6248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ou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9634" y="741680"/>
            <a:ext cx="4351909" cy="28568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08016" y="4968485"/>
            <a:ext cx="3894454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https://d1jnx9ba8s6j9r.cloudfront.net/blog/wp-content/uploads/2019/10/DATABASES-457x300.png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5668" y="827278"/>
            <a:ext cx="3250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Concept</a:t>
            </a:r>
            <a:r>
              <a:rPr spc="-60" dirty="0"/>
              <a:t> </a:t>
            </a:r>
            <a:r>
              <a:rPr spc="-5" dirty="0"/>
              <a:t>of</a:t>
            </a:r>
            <a:r>
              <a:rPr spc="-50" dirty="0"/>
              <a:t> </a:t>
            </a:r>
            <a:r>
              <a:rPr spc="-5" dirty="0"/>
              <a:t>Relationship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49832" y="1722247"/>
            <a:ext cx="2441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Concept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Relationship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4982"/>
            <a:ext cx="3472815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197485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weak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type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doesn't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9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can </a:t>
            </a:r>
            <a:r>
              <a:rPr sz="1400" dirty="0">
                <a:latin typeface="Arial"/>
                <a:cs typeface="Arial"/>
              </a:rPr>
              <a:t>be </a:t>
            </a:r>
            <a:r>
              <a:rPr sz="1400" spc="-5" dirty="0">
                <a:latin typeface="Arial"/>
                <a:cs typeface="Arial"/>
              </a:rPr>
              <a:t>identified </a:t>
            </a:r>
            <a:r>
              <a:rPr sz="1400" dirty="0">
                <a:latin typeface="Arial"/>
                <a:cs typeface="Arial"/>
              </a:rPr>
              <a:t>uniquely by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considering </a:t>
            </a:r>
            <a:r>
              <a:rPr sz="1400" spc="-5" dirty="0">
                <a:latin typeface="Arial"/>
                <a:cs typeface="Arial"/>
              </a:rPr>
              <a:t>the primary </a:t>
            </a:r>
            <a:r>
              <a:rPr sz="1400" dirty="0">
                <a:latin typeface="Arial"/>
                <a:cs typeface="Arial"/>
              </a:rPr>
              <a:t>key of </a:t>
            </a:r>
            <a:r>
              <a:rPr sz="1400" spc="-5" dirty="0">
                <a:latin typeface="Arial"/>
                <a:cs typeface="Arial"/>
              </a:rPr>
              <a:t>another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entity.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weak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participation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27679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https://www.guru99.com/images/1/100518_0621_ERDiagramT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u5.png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17059" y="1612264"/>
            <a:ext cx="4725416" cy="197675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9901" y="1722247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y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861538"/>
            <a:ext cx="3469004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486409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play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important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role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from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13525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also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establish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relationships between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2809" y="1420495"/>
            <a:ext cx="1040765" cy="18764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0965" indent="-88900">
              <a:lnSpc>
                <a:spcPts val="1595"/>
              </a:lnSpc>
              <a:spcBef>
                <a:spcPts val="105"/>
              </a:spcBef>
              <a:buChar char="•"/>
              <a:tabLst>
                <a:tab pos="101600" algn="l"/>
              </a:tabLst>
            </a:pPr>
            <a:r>
              <a:rPr sz="1400" spc="-5" dirty="0">
                <a:latin typeface="Arial"/>
                <a:cs typeface="Arial"/>
              </a:rPr>
              <a:t>Keys</a:t>
            </a:r>
            <a:endParaRPr sz="1400">
              <a:latin typeface="Arial"/>
              <a:cs typeface="Arial"/>
            </a:endParaRPr>
          </a:p>
          <a:p>
            <a:pPr marL="215265" lvl="1" indent="-89535">
              <a:lnSpc>
                <a:spcPts val="1595"/>
              </a:lnSpc>
              <a:buChar char="•"/>
              <a:tabLst>
                <a:tab pos="215900" algn="l"/>
              </a:tabLst>
            </a:pPr>
            <a:r>
              <a:rPr sz="1400" dirty="0">
                <a:latin typeface="Arial"/>
                <a:cs typeface="Arial"/>
              </a:rPr>
              <a:t>Primary</a:t>
            </a:r>
            <a:endParaRPr sz="1400">
              <a:latin typeface="Arial"/>
              <a:cs typeface="Arial"/>
            </a:endParaRPr>
          </a:p>
          <a:p>
            <a:pPr marL="215265" lvl="1" indent="-89535">
              <a:lnSpc>
                <a:spcPct val="100000"/>
              </a:lnSpc>
              <a:spcBef>
                <a:spcPts val="1150"/>
              </a:spcBef>
              <a:buChar char="•"/>
              <a:tabLst>
                <a:tab pos="215900" algn="l"/>
              </a:tabLst>
            </a:pPr>
            <a:r>
              <a:rPr sz="1400" dirty="0">
                <a:latin typeface="Arial"/>
                <a:cs typeface="Arial"/>
              </a:rPr>
              <a:t>Foreign</a:t>
            </a:r>
            <a:endParaRPr sz="1400">
              <a:latin typeface="Arial"/>
              <a:cs typeface="Arial"/>
            </a:endParaRPr>
          </a:p>
          <a:p>
            <a:pPr marL="215265" lvl="1" indent="-89535">
              <a:lnSpc>
                <a:spcPct val="100000"/>
              </a:lnSpc>
              <a:spcBef>
                <a:spcPts val="1165"/>
              </a:spcBef>
              <a:buChar char="•"/>
              <a:tabLst>
                <a:tab pos="215900" algn="l"/>
              </a:tabLst>
            </a:pPr>
            <a:r>
              <a:rPr sz="1400" spc="-5" dirty="0">
                <a:latin typeface="Arial"/>
                <a:cs typeface="Arial"/>
              </a:rPr>
              <a:t>Super</a:t>
            </a:r>
            <a:endParaRPr sz="1400">
              <a:latin typeface="Arial"/>
              <a:cs typeface="Arial"/>
            </a:endParaRPr>
          </a:p>
          <a:p>
            <a:pPr marL="215265" lvl="1" indent="-89535">
              <a:lnSpc>
                <a:spcPct val="100000"/>
              </a:lnSpc>
              <a:spcBef>
                <a:spcPts val="1175"/>
              </a:spcBef>
              <a:buChar char="•"/>
              <a:tabLst>
                <a:tab pos="215900" algn="l"/>
              </a:tabLst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andidate</a:t>
            </a:r>
            <a:endParaRPr sz="1400">
              <a:latin typeface="Arial"/>
              <a:cs typeface="Arial"/>
            </a:endParaRPr>
          </a:p>
          <a:p>
            <a:pPr marL="215265" lvl="1" indent="-89535">
              <a:lnSpc>
                <a:spcPct val="100000"/>
              </a:lnSpc>
              <a:spcBef>
                <a:spcPts val="1165"/>
              </a:spcBef>
              <a:buChar char="•"/>
              <a:tabLst>
                <a:tab pos="215900" algn="l"/>
              </a:tabLst>
            </a:pPr>
            <a:r>
              <a:rPr sz="1400" dirty="0">
                <a:latin typeface="Arial"/>
                <a:cs typeface="Arial"/>
              </a:rPr>
              <a:t>Unique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14473" y="4598923"/>
            <a:ext cx="1066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70728" y="501141"/>
            <a:ext cx="91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</a:rPr>
              <a:t>E</a:t>
            </a:r>
            <a:r>
              <a:rPr sz="1800" spc="-15" dirty="0">
                <a:solidFill>
                  <a:srgbClr val="585858"/>
                </a:solidFill>
              </a:rPr>
              <a:t>x</a:t>
            </a:r>
            <a:r>
              <a:rPr sz="1800" spc="-5" dirty="0">
                <a:solidFill>
                  <a:srgbClr val="585858"/>
                </a:solidFill>
              </a:rPr>
              <a:t>a</a:t>
            </a:r>
            <a:r>
              <a:rPr sz="1800" dirty="0">
                <a:solidFill>
                  <a:srgbClr val="585858"/>
                </a:solidFill>
              </a:rPr>
              <a:t>m</a:t>
            </a:r>
            <a:r>
              <a:rPr sz="1800" spc="-5" dirty="0">
                <a:solidFill>
                  <a:srgbClr val="585858"/>
                </a:solidFill>
              </a:rPr>
              <a:t>ple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1305813" y="827278"/>
            <a:ext cx="194310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Types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Primary</a:t>
            </a:r>
            <a:r>
              <a:rPr sz="1800" spc="-7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3364839"/>
            <a:ext cx="3515360" cy="763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30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first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is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used to </a:t>
            </a:r>
            <a:r>
              <a:rPr sz="1400" spc="-5" dirty="0">
                <a:latin typeface="Arial"/>
                <a:cs typeface="Arial"/>
              </a:rPr>
              <a:t>identify </a:t>
            </a:r>
            <a:r>
              <a:rPr sz="1400" dirty="0">
                <a:latin typeface="Arial"/>
                <a:cs typeface="Arial"/>
              </a:rPr>
              <a:t>one and only one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instance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57395" y="3170554"/>
            <a:ext cx="4500245" cy="967740"/>
            <a:chOff x="4557395" y="3170554"/>
            <a:chExt cx="4500245" cy="967740"/>
          </a:xfrm>
        </p:grpSpPr>
        <p:sp>
          <p:nvSpPr>
            <p:cNvPr id="10" name="object 10"/>
            <p:cNvSpPr/>
            <p:nvPr/>
          </p:nvSpPr>
          <p:spPr>
            <a:xfrm>
              <a:off x="4570095" y="3183254"/>
              <a:ext cx="2931795" cy="439420"/>
            </a:xfrm>
            <a:custGeom>
              <a:avLst/>
              <a:gdLst/>
              <a:ahLst/>
              <a:cxnLst/>
              <a:rect l="l" t="t" r="r" b="b"/>
              <a:pathLst>
                <a:path w="2931795" h="439420">
                  <a:moveTo>
                    <a:pt x="0" y="219709"/>
                  </a:moveTo>
                  <a:lnTo>
                    <a:pt x="3175" y="197484"/>
                  </a:lnTo>
                  <a:lnTo>
                    <a:pt x="13334" y="175259"/>
                  </a:lnTo>
                  <a:lnTo>
                    <a:pt x="52069" y="133984"/>
                  </a:lnTo>
                  <a:lnTo>
                    <a:pt x="113664" y="97155"/>
                  </a:lnTo>
                  <a:lnTo>
                    <a:pt x="151764" y="80009"/>
                  </a:lnTo>
                  <a:lnTo>
                    <a:pt x="194944" y="64134"/>
                  </a:lnTo>
                  <a:lnTo>
                    <a:pt x="241934" y="50164"/>
                  </a:lnTo>
                  <a:lnTo>
                    <a:pt x="293369" y="37464"/>
                  </a:lnTo>
                  <a:lnTo>
                    <a:pt x="347979" y="26669"/>
                  </a:lnTo>
                  <a:lnTo>
                    <a:pt x="406400" y="17144"/>
                  </a:lnTo>
                  <a:lnTo>
                    <a:pt x="467359" y="10159"/>
                  </a:lnTo>
                  <a:lnTo>
                    <a:pt x="531494" y="4444"/>
                  </a:lnTo>
                  <a:lnTo>
                    <a:pt x="597534" y="1269"/>
                  </a:lnTo>
                  <a:lnTo>
                    <a:pt x="665479" y="0"/>
                  </a:lnTo>
                  <a:lnTo>
                    <a:pt x="733425" y="1269"/>
                  </a:lnTo>
                  <a:lnTo>
                    <a:pt x="799464" y="4444"/>
                  </a:lnTo>
                  <a:lnTo>
                    <a:pt x="863600" y="10159"/>
                  </a:lnTo>
                  <a:lnTo>
                    <a:pt x="924559" y="17144"/>
                  </a:lnTo>
                  <a:lnTo>
                    <a:pt x="982979" y="26669"/>
                  </a:lnTo>
                  <a:lnTo>
                    <a:pt x="1037589" y="37464"/>
                  </a:lnTo>
                  <a:lnTo>
                    <a:pt x="1089025" y="50164"/>
                  </a:lnTo>
                  <a:lnTo>
                    <a:pt x="1136650" y="64134"/>
                  </a:lnTo>
                  <a:lnTo>
                    <a:pt x="1179194" y="80009"/>
                  </a:lnTo>
                  <a:lnTo>
                    <a:pt x="1217929" y="97155"/>
                  </a:lnTo>
                  <a:lnTo>
                    <a:pt x="1278889" y="133984"/>
                  </a:lnTo>
                  <a:lnTo>
                    <a:pt x="1317625" y="175259"/>
                  </a:lnTo>
                  <a:lnTo>
                    <a:pt x="1331594" y="219709"/>
                  </a:lnTo>
                  <a:lnTo>
                    <a:pt x="1327784" y="242569"/>
                  </a:lnTo>
                  <a:lnTo>
                    <a:pt x="1301750" y="285114"/>
                  </a:lnTo>
                  <a:lnTo>
                    <a:pt x="1250950" y="324484"/>
                  </a:lnTo>
                  <a:lnTo>
                    <a:pt x="1179194" y="359409"/>
                  </a:lnTo>
                  <a:lnTo>
                    <a:pt x="1136650" y="375284"/>
                  </a:lnTo>
                  <a:lnTo>
                    <a:pt x="1089025" y="389254"/>
                  </a:lnTo>
                  <a:lnTo>
                    <a:pt x="1037589" y="401954"/>
                  </a:lnTo>
                  <a:lnTo>
                    <a:pt x="982979" y="412750"/>
                  </a:lnTo>
                  <a:lnTo>
                    <a:pt x="924559" y="422275"/>
                  </a:lnTo>
                  <a:lnTo>
                    <a:pt x="863600" y="429894"/>
                  </a:lnTo>
                  <a:lnTo>
                    <a:pt x="799464" y="434975"/>
                  </a:lnTo>
                  <a:lnTo>
                    <a:pt x="733425" y="438150"/>
                  </a:lnTo>
                  <a:lnTo>
                    <a:pt x="665479" y="439419"/>
                  </a:lnTo>
                  <a:lnTo>
                    <a:pt x="597534" y="438150"/>
                  </a:lnTo>
                  <a:lnTo>
                    <a:pt x="531494" y="434975"/>
                  </a:lnTo>
                  <a:lnTo>
                    <a:pt x="467359" y="429894"/>
                  </a:lnTo>
                  <a:lnTo>
                    <a:pt x="406400" y="422275"/>
                  </a:lnTo>
                  <a:lnTo>
                    <a:pt x="347979" y="412750"/>
                  </a:lnTo>
                  <a:lnTo>
                    <a:pt x="293369" y="401954"/>
                  </a:lnTo>
                  <a:lnTo>
                    <a:pt x="241934" y="389254"/>
                  </a:lnTo>
                  <a:lnTo>
                    <a:pt x="194944" y="375284"/>
                  </a:lnTo>
                  <a:lnTo>
                    <a:pt x="151764" y="359409"/>
                  </a:lnTo>
                  <a:lnTo>
                    <a:pt x="113664" y="342900"/>
                  </a:lnTo>
                  <a:lnTo>
                    <a:pt x="80009" y="324484"/>
                  </a:lnTo>
                  <a:lnTo>
                    <a:pt x="29844" y="285114"/>
                  </a:lnTo>
                  <a:lnTo>
                    <a:pt x="3175" y="242569"/>
                  </a:lnTo>
                  <a:lnTo>
                    <a:pt x="0" y="219709"/>
                  </a:lnTo>
                  <a:close/>
                </a:path>
                <a:path w="2931795" h="439420">
                  <a:moveTo>
                    <a:pt x="1600200" y="219709"/>
                  </a:moveTo>
                  <a:lnTo>
                    <a:pt x="1603375" y="197484"/>
                  </a:lnTo>
                  <a:lnTo>
                    <a:pt x="1613534" y="175259"/>
                  </a:lnTo>
                  <a:lnTo>
                    <a:pt x="1652269" y="133984"/>
                  </a:lnTo>
                  <a:lnTo>
                    <a:pt x="1713864" y="97155"/>
                  </a:lnTo>
                  <a:lnTo>
                    <a:pt x="1751964" y="80009"/>
                  </a:lnTo>
                  <a:lnTo>
                    <a:pt x="1795144" y="64134"/>
                  </a:lnTo>
                  <a:lnTo>
                    <a:pt x="1842134" y="50164"/>
                  </a:lnTo>
                  <a:lnTo>
                    <a:pt x="1893569" y="37464"/>
                  </a:lnTo>
                  <a:lnTo>
                    <a:pt x="1948814" y="26669"/>
                  </a:lnTo>
                  <a:lnTo>
                    <a:pt x="2006600" y="17144"/>
                  </a:lnTo>
                  <a:lnTo>
                    <a:pt x="2068195" y="10159"/>
                  </a:lnTo>
                  <a:lnTo>
                    <a:pt x="2131695" y="4444"/>
                  </a:lnTo>
                  <a:lnTo>
                    <a:pt x="2197734" y="1269"/>
                  </a:lnTo>
                  <a:lnTo>
                    <a:pt x="2265679" y="0"/>
                  </a:lnTo>
                  <a:lnTo>
                    <a:pt x="2334259" y="1269"/>
                  </a:lnTo>
                  <a:lnTo>
                    <a:pt x="2400300" y="4444"/>
                  </a:lnTo>
                  <a:lnTo>
                    <a:pt x="2463800" y="10159"/>
                  </a:lnTo>
                  <a:lnTo>
                    <a:pt x="2525395" y="17144"/>
                  </a:lnTo>
                  <a:lnTo>
                    <a:pt x="2583179" y="26669"/>
                  </a:lnTo>
                  <a:lnTo>
                    <a:pt x="2638425" y="37464"/>
                  </a:lnTo>
                  <a:lnTo>
                    <a:pt x="2689225" y="50164"/>
                  </a:lnTo>
                  <a:lnTo>
                    <a:pt x="2736850" y="64134"/>
                  </a:lnTo>
                  <a:lnTo>
                    <a:pt x="2780029" y="80009"/>
                  </a:lnTo>
                  <a:lnTo>
                    <a:pt x="2818129" y="97155"/>
                  </a:lnTo>
                  <a:lnTo>
                    <a:pt x="2879725" y="133984"/>
                  </a:lnTo>
                  <a:lnTo>
                    <a:pt x="2918459" y="175259"/>
                  </a:lnTo>
                  <a:lnTo>
                    <a:pt x="2931795" y="219709"/>
                  </a:lnTo>
                  <a:lnTo>
                    <a:pt x="2928620" y="242569"/>
                  </a:lnTo>
                  <a:lnTo>
                    <a:pt x="2901950" y="285114"/>
                  </a:lnTo>
                  <a:lnTo>
                    <a:pt x="2851150" y="324484"/>
                  </a:lnTo>
                  <a:lnTo>
                    <a:pt x="2780029" y="359409"/>
                  </a:lnTo>
                  <a:lnTo>
                    <a:pt x="2736850" y="375284"/>
                  </a:lnTo>
                  <a:lnTo>
                    <a:pt x="2689225" y="389254"/>
                  </a:lnTo>
                  <a:lnTo>
                    <a:pt x="2638425" y="401954"/>
                  </a:lnTo>
                  <a:lnTo>
                    <a:pt x="2583179" y="412750"/>
                  </a:lnTo>
                  <a:lnTo>
                    <a:pt x="2525395" y="422275"/>
                  </a:lnTo>
                  <a:lnTo>
                    <a:pt x="2463800" y="429894"/>
                  </a:lnTo>
                  <a:lnTo>
                    <a:pt x="2400300" y="434975"/>
                  </a:lnTo>
                  <a:lnTo>
                    <a:pt x="2334259" y="438150"/>
                  </a:lnTo>
                  <a:lnTo>
                    <a:pt x="2265679" y="439419"/>
                  </a:lnTo>
                  <a:lnTo>
                    <a:pt x="2197734" y="438150"/>
                  </a:lnTo>
                  <a:lnTo>
                    <a:pt x="2131695" y="434975"/>
                  </a:lnTo>
                  <a:lnTo>
                    <a:pt x="2068195" y="429894"/>
                  </a:lnTo>
                  <a:lnTo>
                    <a:pt x="2006600" y="422275"/>
                  </a:lnTo>
                  <a:lnTo>
                    <a:pt x="1948814" y="412750"/>
                  </a:lnTo>
                  <a:lnTo>
                    <a:pt x="1893569" y="401954"/>
                  </a:lnTo>
                  <a:lnTo>
                    <a:pt x="1842134" y="389254"/>
                  </a:lnTo>
                  <a:lnTo>
                    <a:pt x="1795144" y="375284"/>
                  </a:lnTo>
                  <a:lnTo>
                    <a:pt x="1751964" y="359409"/>
                  </a:lnTo>
                  <a:lnTo>
                    <a:pt x="1713864" y="342900"/>
                  </a:lnTo>
                  <a:lnTo>
                    <a:pt x="1680209" y="324484"/>
                  </a:lnTo>
                  <a:lnTo>
                    <a:pt x="1630044" y="285114"/>
                  </a:lnTo>
                  <a:lnTo>
                    <a:pt x="1603375" y="242569"/>
                  </a:lnTo>
                  <a:lnTo>
                    <a:pt x="1600200" y="21970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6210" y="3622674"/>
              <a:ext cx="1600200" cy="510540"/>
            </a:xfrm>
            <a:custGeom>
              <a:avLst/>
              <a:gdLst/>
              <a:ahLst/>
              <a:cxnLst/>
              <a:rect l="l" t="t" r="r" b="b"/>
              <a:pathLst>
                <a:path w="1600200" h="510539">
                  <a:moveTo>
                    <a:pt x="0" y="0"/>
                  </a:moveTo>
                  <a:lnTo>
                    <a:pt x="1129029" y="510540"/>
                  </a:lnTo>
                </a:path>
                <a:path w="1600200" h="510539">
                  <a:moveTo>
                    <a:pt x="1600199" y="0"/>
                  </a:moveTo>
                  <a:lnTo>
                    <a:pt x="1556385" y="510540"/>
                  </a:lnTo>
                </a:path>
              </a:pathLst>
            </a:custGeom>
            <a:ln w="9525">
              <a:solidFill>
                <a:srgbClr val="FBA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13345" y="3183254"/>
              <a:ext cx="1331595" cy="439420"/>
            </a:xfrm>
            <a:custGeom>
              <a:avLst/>
              <a:gdLst/>
              <a:ahLst/>
              <a:cxnLst/>
              <a:rect l="l" t="t" r="r" b="b"/>
              <a:pathLst>
                <a:path w="1331595" h="439420">
                  <a:moveTo>
                    <a:pt x="0" y="219709"/>
                  </a:moveTo>
                  <a:lnTo>
                    <a:pt x="13334" y="175259"/>
                  </a:lnTo>
                  <a:lnTo>
                    <a:pt x="52704" y="133984"/>
                  </a:lnTo>
                  <a:lnTo>
                    <a:pt x="113664" y="97155"/>
                  </a:lnTo>
                  <a:lnTo>
                    <a:pt x="152400" y="80009"/>
                  </a:lnTo>
                  <a:lnTo>
                    <a:pt x="194945" y="64134"/>
                  </a:lnTo>
                  <a:lnTo>
                    <a:pt x="242570" y="50164"/>
                  </a:lnTo>
                  <a:lnTo>
                    <a:pt x="293370" y="37464"/>
                  </a:lnTo>
                  <a:lnTo>
                    <a:pt x="348614" y="26669"/>
                  </a:lnTo>
                  <a:lnTo>
                    <a:pt x="407034" y="17144"/>
                  </a:lnTo>
                  <a:lnTo>
                    <a:pt x="467995" y="10159"/>
                  </a:lnTo>
                  <a:lnTo>
                    <a:pt x="531495" y="4444"/>
                  </a:lnTo>
                  <a:lnTo>
                    <a:pt x="598170" y="1269"/>
                  </a:lnTo>
                  <a:lnTo>
                    <a:pt x="666114" y="0"/>
                  </a:lnTo>
                  <a:lnTo>
                    <a:pt x="734059" y="1269"/>
                  </a:lnTo>
                  <a:lnTo>
                    <a:pt x="800100" y="4444"/>
                  </a:lnTo>
                  <a:lnTo>
                    <a:pt x="864234" y="10159"/>
                  </a:lnTo>
                  <a:lnTo>
                    <a:pt x="925195" y="17144"/>
                  </a:lnTo>
                  <a:lnTo>
                    <a:pt x="983614" y="26669"/>
                  </a:lnTo>
                  <a:lnTo>
                    <a:pt x="1038225" y="37464"/>
                  </a:lnTo>
                  <a:lnTo>
                    <a:pt x="1089659" y="50164"/>
                  </a:lnTo>
                  <a:lnTo>
                    <a:pt x="1136650" y="64134"/>
                  </a:lnTo>
                  <a:lnTo>
                    <a:pt x="1179829" y="80009"/>
                  </a:lnTo>
                  <a:lnTo>
                    <a:pt x="1217929" y="97155"/>
                  </a:lnTo>
                  <a:lnTo>
                    <a:pt x="1279525" y="133984"/>
                  </a:lnTo>
                  <a:lnTo>
                    <a:pt x="1318259" y="175259"/>
                  </a:lnTo>
                  <a:lnTo>
                    <a:pt x="1331595" y="219709"/>
                  </a:lnTo>
                  <a:lnTo>
                    <a:pt x="1318259" y="264159"/>
                  </a:lnTo>
                  <a:lnTo>
                    <a:pt x="1279525" y="305434"/>
                  </a:lnTo>
                  <a:lnTo>
                    <a:pt x="1217929" y="342900"/>
                  </a:lnTo>
                  <a:lnTo>
                    <a:pt x="1179829" y="359409"/>
                  </a:lnTo>
                  <a:lnTo>
                    <a:pt x="1136650" y="375284"/>
                  </a:lnTo>
                  <a:lnTo>
                    <a:pt x="1089659" y="389254"/>
                  </a:lnTo>
                  <a:lnTo>
                    <a:pt x="1038225" y="401954"/>
                  </a:lnTo>
                  <a:lnTo>
                    <a:pt x="983614" y="412750"/>
                  </a:lnTo>
                  <a:lnTo>
                    <a:pt x="925195" y="422275"/>
                  </a:lnTo>
                  <a:lnTo>
                    <a:pt x="864234" y="429894"/>
                  </a:lnTo>
                  <a:lnTo>
                    <a:pt x="800100" y="434975"/>
                  </a:lnTo>
                  <a:lnTo>
                    <a:pt x="734059" y="438150"/>
                  </a:lnTo>
                  <a:lnTo>
                    <a:pt x="666114" y="439419"/>
                  </a:lnTo>
                  <a:lnTo>
                    <a:pt x="598170" y="438150"/>
                  </a:lnTo>
                  <a:lnTo>
                    <a:pt x="531495" y="434975"/>
                  </a:lnTo>
                  <a:lnTo>
                    <a:pt x="467995" y="429894"/>
                  </a:lnTo>
                  <a:lnTo>
                    <a:pt x="407034" y="422275"/>
                  </a:lnTo>
                  <a:lnTo>
                    <a:pt x="348614" y="412750"/>
                  </a:lnTo>
                  <a:lnTo>
                    <a:pt x="293370" y="401954"/>
                  </a:lnTo>
                  <a:lnTo>
                    <a:pt x="242570" y="389254"/>
                  </a:lnTo>
                  <a:lnTo>
                    <a:pt x="194945" y="375284"/>
                  </a:lnTo>
                  <a:lnTo>
                    <a:pt x="152400" y="359409"/>
                  </a:lnTo>
                  <a:lnTo>
                    <a:pt x="113664" y="342900"/>
                  </a:lnTo>
                  <a:lnTo>
                    <a:pt x="52704" y="305434"/>
                  </a:lnTo>
                  <a:lnTo>
                    <a:pt x="13334" y="264159"/>
                  </a:lnTo>
                  <a:lnTo>
                    <a:pt x="0" y="21970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48830" y="3622674"/>
              <a:ext cx="1230630" cy="510540"/>
            </a:xfrm>
            <a:custGeom>
              <a:avLst/>
              <a:gdLst/>
              <a:ahLst/>
              <a:cxnLst/>
              <a:rect l="l" t="t" r="r" b="b"/>
              <a:pathLst>
                <a:path w="1230629" h="510539">
                  <a:moveTo>
                    <a:pt x="1230629" y="0"/>
                  </a:moveTo>
                  <a:lnTo>
                    <a:pt x="0" y="510540"/>
                  </a:lnTo>
                </a:path>
              </a:pathLst>
            </a:custGeom>
            <a:ln w="9524">
              <a:solidFill>
                <a:srgbClr val="FBA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27115" y="4133215"/>
            <a:ext cx="1330325" cy="473075"/>
          </a:xfrm>
          <a:prstGeom prst="rect">
            <a:avLst/>
          </a:prstGeom>
          <a:solidFill>
            <a:srgbClr val="EDEDED"/>
          </a:solidFill>
          <a:ln w="25400">
            <a:solidFill>
              <a:srgbClr val="B97A2D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Arial"/>
                <a:cs typeface="Arial"/>
              </a:rPr>
              <a:t>Student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4473" y="4843082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51857" y="3275457"/>
            <a:ext cx="570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StudID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7108" y="3177921"/>
            <a:ext cx="499745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64135">
              <a:lnSpc>
                <a:spcPts val="163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First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45018" y="3275457"/>
            <a:ext cx="47053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ail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712842" y="986282"/>
          <a:ext cx="4241799" cy="144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StudID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E2CE"/>
                      </a:solidFill>
                      <a:prstDash val="solid"/>
                    </a:lnL>
                    <a:lnR w="12700">
                      <a:solidFill>
                        <a:srgbClr val="9FE2C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FE2CE"/>
                      </a:solidFill>
                      <a:prstDash val="solid"/>
                    </a:lnL>
                    <a:lnR w="12700">
                      <a:solidFill>
                        <a:srgbClr val="AF34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Email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F344E"/>
                      </a:solidFill>
                      <a:prstDash val="solid"/>
                    </a:lnL>
                    <a:lnR w="12700">
                      <a:solidFill>
                        <a:srgbClr val="503C8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64D1"/>
                      </a:solidFill>
                      <a:prstDash val="solid"/>
                    </a:lnL>
                    <a:lnR w="12700">
                      <a:solidFill>
                        <a:srgbClr val="6F362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362C"/>
                      </a:solidFill>
                      <a:prstDash val="solid"/>
                    </a:lnL>
                    <a:lnR w="12700">
                      <a:solidFill>
                        <a:srgbClr val="0067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u="heavy" spc="-5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abc@gmail.com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67D1"/>
                      </a:solidFill>
                      <a:prstDash val="solid"/>
                    </a:lnL>
                    <a:lnR w="12700">
                      <a:solidFill>
                        <a:srgbClr val="6F362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9FE2CE"/>
                      </a:solidFill>
                      <a:prstDash val="solid"/>
                    </a:lnL>
                    <a:lnR w="12700">
                      <a:solidFill>
                        <a:srgbClr val="0FA6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Nick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FA6DE"/>
                      </a:solidFill>
                      <a:prstDash val="solid"/>
                    </a:lnL>
                    <a:lnR w="12700">
                      <a:solidFill>
                        <a:srgbClr val="AF68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u="heavy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xyz@gmail.com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F68D1"/>
                      </a:solidFill>
                      <a:prstDash val="solid"/>
                    </a:lnL>
                    <a:lnR w="12700">
                      <a:solidFill>
                        <a:srgbClr val="0FA6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F344E"/>
                      </a:solidFill>
                      <a:prstDash val="solid"/>
                    </a:lnL>
                    <a:lnR w="12700">
                      <a:solidFill>
                        <a:srgbClr val="C064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503C8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C064D1"/>
                      </a:solidFill>
                      <a:prstDash val="solid"/>
                    </a:lnL>
                    <a:lnR w="12700">
                      <a:solidFill>
                        <a:srgbClr val="6FBA8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6AD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u="heavy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mno@yahoo.com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6FBA85"/>
                      </a:solidFill>
                      <a:prstDash val="solid"/>
                    </a:lnL>
                    <a:lnR w="12700">
                      <a:solidFill>
                        <a:srgbClr val="C064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392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070728" y="501141"/>
            <a:ext cx="91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</a:rPr>
              <a:t>E</a:t>
            </a:r>
            <a:r>
              <a:rPr sz="1800" spc="-15" dirty="0">
                <a:solidFill>
                  <a:srgbClr val="585858"/>
                </a:solidFill>
              </a:rPr>
              <a:t>x</a:t>
            </a:r>
            <a:r>
              <a:rPr sz="1800" spc="-5" dirty="0">
                <a:solidFill>
                  <a:srgbClr val="585858"/>
                </a:solidFill>
              </a:rPr>
              <a:t>a</a:t>
            </a:r>
            <a:r>
              <a:rPr sz="1800" dirty="0">
                <a:solidFill>
                  <a:srgbClr val="585858"/>
                </a:solidFill>
              </a:rPr>
              <a:t>m</a:t>
            </a:r>
            <a:r>
              <a:rPr sz="1800" spc="-5" dirty="0">
                <a:solidFill>
                  <a:srgbClr val="585858"/>
                </a:solidFill>
              </a:rPr>
              <a:t>ple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813308" y="827278"/>
            <a:ext cx="2924810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Types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Rule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defining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primary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42666"/>
            <a:ext cx="3397250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20955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can't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same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  <a:p>
            <a:pPr marL="349250" marR="20320" indent="-337185">
              <a:lnSpc>
                <a:spcPct val="115199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cannot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never</a:t>
            </a:r>
            <a:r>
              <a:rPr sz="1400" dirty="0">
                <a:latin typeface="Arial"/>
                <a:cs typeface="Arial"/>
              </a:rPr>
              <a:t> be </a:t>
            </a:r>
            <a:r>
              <a:rPr sz="1400" spc="-5" dirty="0">
                <a:latin typeface="Arial"/>
                <a:cs typeface="Arial"/>
              </a:rPr>
              <a:t>modified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updated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if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any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dirty="0">
                <a:latin typeface="Arial"/>
                <a:cs typeface="Arial"/>
              </a:rPr>
              <a:t>foreign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refers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557395" y="3170554"/>
            <a:ext cx="4500245" cy="967740"/>
            <a:chOff x="4557395" y="3170554"/>
            <a:chExt cx="4500245" cy="967740"/>
          </a:xfrm>
        </p:grpSpPr>
        <p:sp>
          <p:nvSpPr>
            <p:cNvPr id="10" name="object 10"/>
            <p:cNvSpPr/>
            <p:nvPr/>
          </p:nvSpPr>
          <p:spPr>
            <a:xfrm>
              <a:off x="4570095" y="3183254"/>
              <a:ext cx="2931795" cy="439420"/>
            </a:xfrm>
            <a:custGeom>
              <a:avLst/>
              <a:gdLst/>
              <a:ahLst/>
              <a:cxnLst/>
              <a:rect l="l" t="t" r="r" b="b"/>
              <a:pathLst>
                <a:path w="2931795" h="439420">
                  <a:moveTo>
                    <a:pt x="0" y="219709"/>
                  </a:moveTo>
                  <a:lnTo>
                    <a:pt x="3175" y="197484"/>
                  </a:lnTo>
                  <a:lnTo>
                    <a:pt x="13334" y="175259"/>
                  </a:lnTo>
                  <a:lnTo>
                    <a:pt x="52069" y="133984"/>
                  </a:lnTo>
                  <a:lnTo>
                    <a:pt x="113664" y="97155"/>
                  </a:lnTo>
                  <a:lnTo>
                    <a:pt x="151764" y="80009"/>
                  </a:lnTo>
                  <a:lnTo>
                    <a:pt x="194944" y="64134"/>
                  </a:lnTo>
                  <a:lnTo>
                    <a:pt x="241934" y="50164"/>
                  </a:lnTo>
                  <a:lnTo>
                    <a:pt x="293369" y="37464"/>
                  </a:lnTo>
                  <a:lnTo>
                    <a:pt x="347979" y="26669"/>
                  </a:lnTo>
                  <a:lnTo>
                    <a:pt x="406400" y="17144"/>
                  </a:lnTo>
                  <a:lnTo>
                    <a:pt x="467359" y="10159"/>
                  </a:lnTo>
                  <a:lnTo>
                    <a:pt x="531494" y="4444"/>
                  </a:lnTo>
                  <a:lnTo>
                    <a:pt x="597534" y="1269"/>
                  </a:lnTo>
                  <a:lnTo>
                    <a:pt x="665479" y="0"/>
                  </a:lnTo>
                  <a:lnTo>
                    <a:pt x="733425" y="1269"/>
                  </a:lnTo>
                  <a:lnTo>
                    <a:pt x="799464" y="4444"/>
                  </a:lnTo>
                  <a:lnTo>
                    <a:pt x="863600" y="10159"/>
                  </a:lnTo>
                  <a:lnTo>
                    <a:pt x="924559" y="17144"/>
                  </a:lnTo>
                  <a:lnTo>
                    <a:pt x="982979" y="26669"/>
                  </a:lnTo>
                  <a:lnTo>
                    <a:pt x="1037589" y="37464"/>
                  </a:lnTo>
                  <a:lnTo>
                    <a:pt x="1089025" y="50164"/>
                  </a:lnTo>
                  <a:lnTo>
                    <a:pt x="1136650" y="64134"/>
                  </a:lnTo>
                  <a:lnTo>
                    <a:pt x="1179194" y="80009"/>
                  </a:lnTo>
                  <a:lnTo>
                    <a:pt x="1217929" y="97155"/>
                  </a:lnTo>
                  <a:lnTo>
                    <a:pt x="1278889" y="133984"/>
                  </a:lnTo>
                  <a:lnTo>
                    <a:pt x="1317625" y="175259"/>
                  </a:lnTo>
                  <a:lnTo>
                    <a:pt x="1331594" y="219709"/>
                  </a:lnTo>
                  <a:lnTo>
                    <a:pt x="1327784" y="242569"/>
                  </a:lnTo>
                  <a:lnTo>
                    <a:pt x="1301750" y="285114"/>
                  </a:lnTo>
                  <a:lnTo>
                    <a:pt x="1250950" y="324484"/>
                  </a:lnTo>
                  <a:lnTo>
                    <a:pt x="1179194" y="359409"/>
                  </a:lnTo>
                  <a:lnTo>
                    <a:pt x="1136650" y="375284"/>
                  </a:lnTo>
                  <a:lnTo>
                    <a:pt x="1089025" y="389254"/>
                  </a:lnTo>
                  <a:lnTo>
                    <a:pt x="1037589" y="401954"/>
                  </a:lnTo>
                  <a:lnTo>
                    <a:pt x="982979" y="412750"/>
                  </a:lnTo>
                  <a:lnTo>
                    <a:pt x="924559" y="422275"/>
                  </a:lnTo>
                  <a:lnTo>
                    <a:pt x="863600" y="429894"/>
                  </a:lnTo>
                  <a:lnTo>
                    <a:pt x="799464" y="434975"/>
                  </a:lnTo>
                  <a:lnTo>
                    <a:pt x="733425" y="438150"/>
                  </a:lnTo>
                  <a:lnTo>
                    <a:pt x="665479" y="439419"/>
                  </a:lnTo>
                  <a:lnTo>
                    <a:pt x="597534" y="438150"/>
                  </a:lnTo>
                  <a:lnTo>
                    <a:pt x="531494" y="434975"/>
                  </a:lnTo>
                  <a:lnTo>
                    <a:pt x="467359" y="429894"/>
                  </a:lnTo>
                  <a:lnTo>
                    <a:pt x="406400" y="422275"/>
                  </a:lnTo>
                  <a:lnTo>
                    <a:pt x="347979" y="412750"/>
                  </a:lnTo>
                  <a:lnTo>
                    <a:pt x="293369" y="401954"/>
                  </a:lnTo>
                  <a:lnTo>
                    <a:pt x="241934" y="389254"/>
                  </a:lnTo>
                  <a:lnTo>
                    <a:pt x="194944" y="375284"/>
                  </a:lnTo>
                  <a:lnTo>
                    <a:pt x="151764" y="359409"/>
                  </a:lnTo>
                  <a:lnTo>
                    <a:pt x="113664" y="342900"/>
                  </a:lnTo>
                  <a:lnTo>
                    <a:pt x="80009" y="324484"/>
                  </a:lnTo>
                  <a:lnTo>
                    <a:pt x="29844" y="285114"/>
                  </a:lnTo>
                  <a:lnTo>
                    <a:pt x="3175" y="242569"/>
                  </a:lnTo>
                  <a:lnTo>
                    <a:pt x="0" y="219709"/>
                  </a:lnTo>
                  <a:close/>
                </a:path>
                <a:path w="2931795" h="439420">
                  <a:moveTo>
                    <a:pt x="1600200" y="219709"/>
                  </a:moveTo>
                  <a:lnTo>
                    <a:pt x="1603375" y="197484"/>
                  </a:lnTo>
                  <a:lnTo>
                    <a:pt x="1613534" y="175259"/>
                  </a:lnTo>
                  <a:lnTo>
                    <a:pt x="1652269" y="133984"/>
                  </a:lnTo>
                  <a:lnTo>
                    <a:pt x="1713864" y="97155"/>
                  </a:lnTo>
                  <a:lnTo>
                    <a:pt x="1751964" y="80009"/>
                  </a:lnTo>
                  <a:lnTo>
                    <a:pt x="1795144" y="64134"/>
                  </a:lnTo>
                  <a:lnTo>
                    <a:pt x="1842134" y="50164"/>
                  </a:lnTo>
                  <a:lnTo>
                    <a:pt x="1893569" y="37464"/>
                  </a:lnTo>
                  <a:lnTo>
                    <a:pt x="1948814" y="26669"/>
                  </a:lnTo>
                  <a:lnTo>
                    <a:pt x="2006600" y="17144"/>
                  </a:lnTo>
                  <a:lnTo>
                    <a:pt x="2068195" y="10159"/>
                  </a:lnTo>
                  <a:lnTo>
                    <a:pt x="2131695" y="4444"/>
                  </a:lnTo>
                  <a:lnTo>
                    <a:pt x="2197734" y="1269"/>
                  </a:lnTo>
                  <a:lnTo>
                    <a:pt x="2265679" y="0"/>
                  </a:lnTo>
                  <a:lnTo>
                    <a:pt x="2334259" y="1269"/>
                  </a:lnTo>
                  <a:lnTo>
                    <a:pt x="2400300" y="4444"/>
                  </a:lnTo>
                  <a:lnTo>
                    <a:pt x="2463800" y="10159"/>
                  </a:lnTo>
                  <a:lnTo>
                    <a:pt x="2525395" y="17144"/>
                  </a:lnTo>
                  <a:lnTo>
                    <a:pt x="2583179" y="26669"/>
                  </a:lnTo>
                  <a:lnTo>
                    <a:pt x="2638425" y="37464"/>
                  </a:lnTo>
                  <a:lnTo>
                    <a:pt x="2689225" y="50164"/>
                  </a:lnTo>
                  <a:lnTo>
                    <a:pt x="2736850" y="64134"/>
                  </a:lnTo>
                  <a:lnTo>
                    <a:pt x="2780029" y="80009"/>
                  </a:lnTo>
                  <a:lnTo>
                    <a:pt x="2818129" y="97155"/>
                  </a:lnTo>
                  <a:lnTo>
                    <a:pt x="2879725" y="133984"/>
                  </a:lnTo>
                  <a:lnTo>
                    <a:pt x="2918459" y="175259"/>
                  </a:lnTo>
                  <a:lnTo>
                    <a:pt x="2931795" y="219709"/>
                  </a:lnTo>
                  <a:lnTo>
                    <a:pt x="2928620" y="242569"/>
                  </a:lnTo>
                  <a:lnTo>
                    <a:pt x="2901950" y="285114"/>
                  </a:lnTo>
                  <a:lnTo>
                    <a:pt x="2851150" y="324484"/>
                  </a:lnTo>
                  <a:lnTo>
                    <a:pt x="2780029" y="359409"/>
                  </a:lnTo>
                  <a:lnTo>
                    <a:pt x="2736850" y="375284"/>
                  </a:lnTo>
                  <a:lnTo>
                    <a:pt x="2689225" y="389254"/>
                  </a:lnTo>
                  <a:lnTo>
                    <a:pt x="2638425" y="401954"/>
                  </a:lnTo>
                  <a:lnTo>
                    <a:pt x="2583179" y="412750"/>
                  </a:lnTo>
                  <a:lnTo>
                    <a:pt x="2525395" y="422275"/>
                  </a:lnTo>
                  <a:lnTo>
                    <a:pt x="2463800" y="429894"/>
                  </a:lnTo>
                  <a:lnTo>
                    <a:pt x="2400300" y="434975"/>
                  </a:lnTo>
                  <a:lnTo>
                    <a:pt x="2334259" y="438150"/>
                  </a:lnTo>
                  <a:lnTo>
                    <a:pt x="2265679" y="439419"/>
                  </a:lnTo>
                  <a:lnTo>
                    <a:pt x="2197734" y="438150"/>
                  </a:lnTo>
                  <a:lnTo>
                    <a:pt x="2131695" y="434975"/>
                  </a:lnTo>
                  <a:lnTo>
                    <a:pt x="2068195" y="429894"/>
                  </a:lnTo>
                  <a:lnTo>
                    <a:pt x="2006600" y="422275"/>
                  </a:lnTo>
                  <a:lnTo>
                    <a:pt x="1948814" y="412750"/>
                  </a:lnTo>
                  <a:lnTo>
                    <a:pt x="1893569" y="401954"/>
                  </a:lnTo>
                  <a:lnTo>
                    <a:pt x="1842134" y="389254"/>
                  </a:lnTo>
                  <a:lnTo>
                    <a:pt x="1795144" y="375284"/>
                  </a:lnTo>
                  <a:lnTo>
                    <a:pt x="1751964" y="359409"/>
                  </a:lnTo>
                  <a:lnTo>
                    <a:pt x="1713864" y="342900"/>
                  </a:lnTo>
                  <a:lnTo>
                    <a:pt x="1680209" y="324484"/>
                  </a:lnTo>
                  <a:lnTo>
                    <a:pt x="1630044" y="285114"/>
                  </a:lnTo>
                  <a:lnTo>
                    <a:pt x="1603375" y="242569"/>
                  </a:lnTo>
                  <a:lnTo>
                    <a:pt x="1600200" y="21970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236210" y="3622674"/>
              <a:ext cx="1600200" cy="510540"/>
            </a:xfrm>
            <a:custGeom>
              <a:avLst/>
              <a:gdLst/>
              <a:ahLst/>
              <a:cxnLst/>
              <a:rect l="l" t="t" r="r" b="b"/>
              <a:pathLst>
                <a:path w="1600200" h="510539">
                  <a:moveTo>
                    <a:pt x="0" y="0"/>
                  </a:moveTo>
                  <a:lnTo>
                    <a:pt x="1129029" y="510540"/>
                  </a:lnTo>
                </a:path>
                <a:path w="1600200" h="510539">
                  <a:moveTo>
                    <a:pt x="1600199" y="0"/>
                  </a:moveTo>
                  <a:lnTo>
                    <a:pt x="1556385" y="510540"/>
                  </a:lnTo>
                </a:path>
              </a:pathLst>
            </a:custGeom>
            <a:ln w="9525">
              <a:solidFill>
                <a:srgbClr val="FBA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13345" y="3183254"/>
              <a:ext cx="1331595" cy="439420"/>
            </a:xfrm>
            <a:custGeom>
              <a:avLst/>
              <a:gdLst/>
              <a:ahLst/>
              <a:cxnLst/>
              <a:rect l="l" t="t" r="r" b="b"/>
              <a:pathLst>
                <a:path w="1331595" h="439420">
                  <a:moveTo>
                    <a:pt x="0" y="219709"/>
                  </a:moveTo>
                  <a:lnTo>
                    <a:pt x="13334" y="175259"/>
                  </a:lnTo>
                  <a:lnTo>
                    <a:pt x="52704" y="133984"/>
                  </a:lnTo>
                  <a:lnTo>
                    <a:pt x="113664" y="97155"/>
                  </a:lnTo>
                  <a:lnTo>
                    <a:pt x="152400" y="80009"/>
                  </a:lnTo>
                  <a:lnTo>
                    <a:pt x="194945" y="64134"/>
                  </a:lnTo>
                  <a:lnTo>
                    <a:pt x="242570" y="50164"/>
                  </a:lnTo>
                  <a:lnTo>
                    <a:pt x="293370" y="37464"/>
                  </a:lnTo>
                  <a:lnTo>
                    <a:pt x="348614" y="26669"/>
                  </a:lnTo>
                  <a:lnTo>
                    <a:pt x="407034" y="17144"/>
                  </a:lnTo>
                  <a:lnTo>
                    <a:pt x="467995" y="10159"/>
                  </a:lnTo>
                  <a:lnTo>
                    <a:pt x="531495" y="4444"/>
                  </a:lnTo>
                  <a:lnTo>
                    <a:pt x="598170" y="1269"/>
                  </a:lnTo>
                  <a:lnTo>
                    <a:pt x="666114" y="0"/>
                  </a:lnTo>
                  <a:lnTo>
                    <a:pt x="734059" y="1269"/>
                  </a:lnTo>
                  <a:lnTo>
                    <a:pt x="800100" y="4444"/>
                  </a:lnTo>
                  <a:lnTo>
                    <a:pt x="864234" y="10159"/>
                  </a:lnTo>
                  <a:lnTo>
                    <a:pt x="925195" y="17144"/>
                  </a:lnTo>
                  <a:lnTo>
                    <a:pt x="983614" y="26669"/>
                  </a:lnTo>
                  <a:lnTo>
                    <a:pt x="1038225" y="37464"/>
                  </a:lnTo>
                  <a:lnTo>
                    <a:pt x="1089659" y="50164"/>
                  </a:lnTo>
                  <a:lnTo>
                    <a:pt x="1136650" y="64134"/>
                  </a:lnTo>
                  <a:lnTo>
                    <a:pt x="1179829" y="80009"/>
                  </a:lnTo>
                  <a:lnTo>
                    <a:pt x="1217929" y="97155"/>
                  </a:lnTo>
                  <a:lnTo>
                    <a:pt x="1279525" y="133984"/>
                  </a:lnTo>
                  <a:lnTo>
                    <a:pt x="1318259" y="175259"/>
                  </a:lnTo>
                  <a:lnTo>
                    <a:pt x="1331595" y="219709"/>
                  </a:lnTo>
                  <a:lnTo>
                    <a:pt x="1318259" y="264159"/>
                  </a:lnTo>
                  <a:lnTo>
                    <a:pt x="1279525" y="305434"/>
                  </a:lnTo>
                  <a:lnTo>
                    <a:pt x="1217929" y="342900"/>
                  </a:lnTo>
                  <a:lnTo>
                    <a:pt x="1179829" y="359409"/>
                  </a:lnTo>
                  <a:lnTo>
                    <a:pt x="1136650" y="375284"/>
                  </a:lnTo>
                  <a:lnTo>
                    <a:pt x="1089659" y="389254"/>
                  </a:lnTo>
                  <a:lnTo>
                    <a:pt x="1038225" y="401954"/>
                  </a:lnTo>
                  <a:lnTo>
                    <a:pt x="983614" y="412750"/>
                  </a:lnTo>
                  <a:lnTo>
                    <a:pt x="925195" y="422275"/>
                  </a:lnTo>
                  <a:lnTo>
                    <a:pt x="864234" y="429894"/>
                  </a:lnTo>
                  <a:lnTo>
                    <a:pt x="800100" y="434975"/>
                  </a:lnTo>
                  <a:lnTo>
                    <a:pt x="734059" y="438150"/>
                  </a:lnTo>
                  <a:lnTo>
                    <a:pt x="666114" y="439419"/>
                  </a:lnTo>
                  <a:lnTo>
                    <a:pt x="598170" y="438150"/>
                  </a:lnTo>
                  <a:lnTo>
                    <a:pt x="531495" y="434975"/>
                  </a:lnTo>
                  <a:lnTo>
                    <a:pt x="467995" y="429894"/>
                  </a:lnTo>
                  <a:lnTo>
                    <a:pt x="407034" y="422275"/>
                  </a:lnTo>
                  <a:lnTo>
                    <a:pt x="348614" y="412750"/>
                  </a:lnTo>
                  <a:lnTo>
                    <a:pt x="293370" y="401954"/>
                  </a:lnTo>
                  <a:lnTo>
                    <a:pt x="242570" y="389254"/>
                  </a:lnTo>
                  <a:lnTo>
                    <a:pt x="194945" y="375284"/>
                  </a:lnTo>
                  <a:lnTo>
                    <a:pt x="152400" y="359409"/>
                  </a:lnTo>
                  <a:lnTo>
                    <a:pt x="113664" y="342900"/>
                  </a:lnTo>
                  <a:lnTo>
                    <a:pt x="52704" y="305434"/>
                  </a:lnTo>
                  <a:lnTo>
                    <a:pt x="13334" y="264159"/>
                  </a:lnTo>
                  <a:lnTo>
                    <a:pt x="0" y="219709"/>
                  </a:lnTo>
                  <a:close/>
                </a:path>
              </a:pathLst>
            </a:custGeom>
            <a:ln w="25400">
              <a:solidFill>
                <a:srgbClr val="B97A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48830" y="3622674"/>
              <a:ext cx="1230630" cy="510540"/>
            </a:xfrm>
            <a:custGeom>
              <a:avLst/>
              <a:gdLst/>
              <a:ahLst/>
              <a:cxnLst/>
              <a:rect l="l" t="t" r="r" b="b"/>
              <a:pathLst>
                <a:path w="1230629" h="510539">
                  <a:moveTo>
                    <a:pt x="1230629" y="0"/>
                  </a:moveTo>
                  <a:lnTo>
                    <a:pt x="0" y="510540"/>
                  </a:lnTo>
                </a:path>
              </a:pathLst>
            </a:custGeom>
            <a:ln w="9524">
              <a:solidFill>
                <a:srgbClr val="FBA7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127115" y="4133215"/>
            <a:ext cx="1330325" cy="473075"/>
          </a:xfrm>
          <a:prstGeom prst="rect">
            <a:avLst/>
          </a:prstGeom>
          <a:solidFill>
            <a:srgbClr val="EDEDED"/>
          </a:solidFill>
          <a:ln w="25400">
            <a:solidFill>
              <a:srgbClr val="B97A2D"/>
            </a:solidFill>
          </a:ln>
        </p:spPr>
        <p:txBody>
          <a:bodyPr vert="horz" wrap="square" lIns="0" tIns="121920" rIns="0" bIns="0" rtlCol="0">
            <a:spAutoFit/>
          </a:bodyPr>
          <a:lstStyle/>
          <a:p>
            <a:pPr marL="359410">
              <a:lnSpc>
                <a:spcPct val="100000"/>
              </a:lnSpc>
              <a:spcBef>
                <a:spcPts val="960"/>
              </a:spcBef>
            </a:pPr>
            <a:r>
              <a:rPr sz="1400" spc="-5" dirty="0">
                <a:latin typeface="Arial"/>
                <a:cs typeface="Arial"/>
              </a:rPr>
              <a:t>Student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4473" y="4843082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951857" y="3275457"/>
            <a:ext cx="5702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StudID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87108" y="3177921"/>
            <a:ext cx="499745" cy="44704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64135">
              <a:lnSpc>
                <a:spcPts val="1630"/>
              </a:lnSpc>
              <a:spcBef>
                <a:spcPts val="200"/>
              </a:spcBef>
            </a:pPr>
            <a:r>
              <a:rPr sz="1400" dirty="0">
                <a:latin typeface="Arial"/>
                <a:cs typeface="Arial"/>
              </a:rPr>
              <a:t>First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N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45018" y="3275457"/>
            <a:ext cx="47053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ail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4712842" y="986282"/>
          <a:ext cx="4241799" cy="144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5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3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StudID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E2CE"/>
                      </a:solidFill>
                      <a:prstDash val="solid"/>
                    </a:lnL>
                    <a:lnR w="12700">
                      <a:solidFill>
                        <a:srgbClr val="9FE2C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First</a:t>
                      </a:r>
                      <a:r>
                        <a:rPr sz="14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5" dirty="0">
                          <a:latin typeface="Arial"/>
                          <a:cs typeface="Arial"/>
                        </a:rPr>
                        <a:t>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FE2CE"/>
                      </a:solidFill>
                      <a:prstDash val="solid"/>
                    </a:lnL>
                    <a:lnR w="12700">
                      <a:solidFill>
                        <a:srgbClr val="AF34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Email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F344E"/>
                      </a:solidFill>
                      <a:prstDash val="solid"/>
                    </a:lnL>
                    <a:lnR w="12700">
                      <a:solidFill>
                        <a:srgbClr val="503C8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64D1"/>
                      </a:solidFill>
                      <a:prstDash val="solid"/>
                    </a:lnL>
                    <a:lnR w="12700">
                      <a:solidFill>
                        <a:srgbClr val="6F362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Tom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362C"/>
                      </a:solidFill>
                      <a:prstDash val="solid"/>
                    </a:lnL>
                    <a:lnR w="12700">
                      <a:solidFill>
                        <a:srgbClr val="0067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u="heavy" spc="-5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4"/>
                        </a:rPr>
                        <a:t>abc@gmail.com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67D1"/>
                      </a:solidFill>
                      <a:prstDash val="solid"/>
                    </a:lnL>
                    <a:lnR w="12700">
                      <a:solidFill>
                        <a:srgbClr val="6F362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9FE2CE"/>
                      </a:solidFill>
                      <a:prstDash val="solid"/>
                    </a:lnL>
                    <a:lnR w="12700">
                      <a:solidFill>
                        <a:srgbClr val="0FA6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Nick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FA6DE"/>
                      </a:solidFill>
                      <a:prstDash val="solid"/>
                    </a:lnL>
                    <a:lnR w="12700">
                      <a:solidFill>
                        <a:srgbClr val="AF68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u="heavy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5"/>
                        </a:rPr>
                        <a:t>xyz@gmail.com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F68D1"/>
                      </a:solidFill>
                      <a:prstDash val="solid"/>
                    </a:lnL>
                    <a:lnR w="12700">
                      <a:solidFill>
                        <a:srgbClr val="0FA6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AF344E"/>
                      </a:solidFill>
                      <a:prstDash val="solid"/>
                    </a:lnL>
                    <a:lnR w="12700">
                      <a:solidFill>
                        <a:srgbClr val="C064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503C8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Dana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C064D1"/>
                      </a:solidFill>
                      <a:prstDash val="solid"/>
                    </a:lnL>
                    <a:lnR w="12700">
                      <a:solidFill>
                        <a:srgbClr val="6FBA8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6AD1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u="heavy" dirty="0">
                          <a:solidFill>
                            <a:srgbClr val="04B8E6"/>
                          </a:solidFill>
                          <a:uFill>
                            <a:solidFill>
                              <a:srgbClr val="04B8E6"/>
                            </a:solidFill>
                          </a:uFill>
                          <a:latin typeface="Arial"/>
                          <a:cs typeface="Arial"/>
                          <a:hlinkClick r:id="rId6"/>
                        </a:rPr>
                        <a:t>mno@yahoo.com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6FBA85"/>
                      </a:solidFill>
                      <a:prstDash val="solid"/>
                    </a:lnL>
                    <a:lnR w="12700">
                      <a:solidFill>
                        <a:srgbClr val="C064D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392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111877" y="186944"/>
            <a:ext cx="913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</a:rPr>
              <a:t>E</a:t>
            </a:r>
            <a:r>
              <a:rPr sz="1800" spc="-15" dirty="0">
                <a:solidFill>
                  <a:srgbClr val="585858"/>
                </a:solidFill>
              </a:rPr>
              <a:t>x</a:t>
            </a:r>
            <a:r>
              <a:rPr sz="1800" spc="-5" dirty="0">
                <a:solidFill>
                  <a:srgbClr val="585858"/>
                </a:solidFill>
              </a:rPr>
              <a:t>ample</a:t>
            </a:r>
            <a:endParaRPr sz="1800"/>
          </a:p>
        </p:txBody>
      </p:sp>
      <p:sp>
        <p:nvSpPr>
          <p:cNvPr id="6" name="object 6"/>
          <p:cNvSpPr txBox="1"/>
          <p:nvPr/>
        </p:nvSpPr>
        <p:spPr>
          <a:xfrm>
            <a:off x="1305813" y="830326"/>
            <a:ext cx="1943100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Types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Foreign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94126"/>
            <a:ext cx="3492500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FOREIGN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creates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 two tables.</a:t>
            </a:r>
            <a:endParaRPr sz="1400">
              <a:latin typeface="Arial"/>
              <a:cs typeface="Arial"/>
            </a:endParaRPr>
          </a:p>
          <a:p>
            <a:pPr marL="349250" marR="50990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purpose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Foreign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maintain data </a:t>
            </a:r>
            <a:r>
              <a:rPr sz="1400" spc="-5" dirty="0">
                <a:latin typeface="Arial"/>
                <a:cs typeface="Arial"/>
              </a:rPr>
              <a:t>integrity </a:t>
            </a:r>
            <a:r>
              <a:rPr sz="1400" dirty="0">
                <a:latin typeface="Arial"/>
                <a:cs typeface="Arial"/>
              </a:rPr>
              <a:t>and allow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navigation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between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different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instances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0" dirty="0">
                <a:latin typeface="Arial"/>
                <a:cs typeface="Arial"/>
              </a:rPr>
              <a:t> entity.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2813"/>
            <a:ext cx="773887" cy="31115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80839" y="658622"/>
          <a:ext cx="3651249" cy="14471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4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58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DeptCode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D0E622"/>
                      </a:solidFill>
                      <a:prstDash val="solid"/>
                    </a:lnL>
                    <a:lnR w="12700">
                      <a:solidFill>
                        <a:srgbClr val="80605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DeptName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80605F"/>
                      </a:solidFill>
                      <a:prstDash val="solid"/>
                    </a:lnL>
                    <a:lnR w="12700">
                      <a:solidFill>
                        <a:srgbClr val="0F0F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1B4E"/>
                      </a:solidFill>
                      <a:prstDash val="solid"/>
                    </a:lnL>
                    <a:lnR w="12700">
                      <a:solidFill>
                        <a:srgbClr val="D09F2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Science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09F22"/>
                      </a:solidFill>
                      <a:prstDash val="solid"/>
                    </a:lnL>
                    <a:lnR w="12700">
                      <a:solidFill>
                        <a:srgbClr val="80C5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CC4E"/>
                      </a:solidFill>
                      <a:prstDash val="solid"/>
                    </a:lnL>
                    <a:lnR w="12700">
                      <a:solidFill>
                        <a:srgbClr val="EFFB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English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EFFB4E"/>
                      </a:solidFill>
                      <a:prstDash val="solid"/>
                    </a:lnL>
                    <a:lnR w="12700">
                      <a:solidFill>
                        <a:srgbClr val="AFF3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50E24D"/>
                      </a:solidFill>
                      <a:prstDash val="solid"/>
                    </a:lnL>
                    <a:lnR w="12700">
                      <a:solidFill>
                        <a:srgbClr val="00E32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09F2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Computer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E322"/>
                      </a:solidFill>
                      <a:prstDash val="solid"/>
                    </a:lnL>
                    <a:lnR w="12700">
                      <a:solidFill>
                        <a:srgbClr val="0FC3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E92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014473" y="4843082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80839" y="2283586"/>
          <a:ext cx="4368165" cy="17887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5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8309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Teacher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0EB1C"/>
                      </a:solidFill>
                      <a:prstDash val="solid"/>
                    </a:lnL>
                    <a:lnR w="12700">
                      <a:solidFill>
                        <a:srgbClr val="DFE92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DFE922"/>
                      </a:solidFill>
                      <a:prstDash val="solid"/>
                    </a:lnL>
                    <a:lnR w="12700">
                      <a:solidFill>
                        <a:srgbClr val="C04E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C04EDE"/>
                      </a:solidFill>
                      <a:prstDash val="solid"/>
                    </a:lnL>
                    <a:lnR w="12700">
                      <a:solidFill>
                        <a:srgbClr val="AF4D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80E04D"/>
                      </a:solidFill>
                      <a:prstDash val="solid"/>
                    </a:lnL>
                    <a:lnR w="12700">
                      <a:solidFill>
                        <a:srgbClr val="2FF0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David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F0DE"/>
                      </a:solidFill>
                      <a:prstDash val="solid"/>
                    </a:lnL>
                    <a:lnR w="12700">
                      <a:solidFill>
                        <a:srgbClr val="EF57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Warner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EF574E"/>
                      </a:solidFill>
                      <a:prstDash val="solid"/>
                    </a:lnL>
                    <a:lnR w="12700">
                      <a:solidFill>
                        <a:srgbClr val="00EB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40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6BDE"/>
                      </a:solidFill>
                      <a:prstDash val="solid"/>
                    </a:lnL>
                    <a:lnR w="12700">
                      <a:solidFill>
                        <a:srgbClr val="9F66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F66DE"/>
                      </a:solidFill>
                      <a:prstDash val="solid"/>
                    </a:lnL>
                    <a:lnR w="12700">
                      <a:solidFill>
                        <a:srgbClr val="0FE72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Joseph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E722"/>
                      </a:solidFill>
                      <a:prstDash val="solid"/>
                    </a:lnL>
                    <a:lnR w="12700">
                      <a:solidFill>
                        <a:srgbClr val="EF57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504EDE"/>
                      </a:solidFill>
                      <a:prstDash val="solid"/>
                    </a:lnL>
                    <a:lnR w="12700">
                      <a:solidFill>
                        <a:srgbClr val="D04E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2F09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Mike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D04EDE"/>
                      </a:solidFill>
                      <a:prstDash val="solid"/>
                    </a:lnL>
                    <a:lnR w="12700">
                      <a:solidFill>
                        <a:srgbClr val="D06D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66DE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Brunton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D06DDE"/>
                      </a:solidFill>
                      <a:prstDash val="solid"/>
                    </a:lnL>
                    <a:lnR w="12700">
                      <a:solidFill>
                        <a:srgbClr val="0FE722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0E72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840739" y="827278"/>
            <a:ext cx="2860675" cy="1200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Types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of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Keys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Rule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defining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foreign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072253" y="180847"/>
            <a:ext cx="913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</a:rPr>
              <a:t>E</a:t>
            </a:r>
            <a:r>
              <a:rPr sz="1800" spc="-15" dirty="0">
                <a:solidFill>
                  <a:srgbClr val="585858"/>
                </a:solidFill>
              </a:rPr>
              <a:t>x</a:t>
            </a:r>
            <a:r>
              <a:rPr sz="1800" spc="-5" dirty="0">
                <a:solidFill>
                  <a:srgbClr val="585858"/>
                </a:solidFill>
              </a:rPr>
              <a:t>a</a:t>
            </a:r>
            <a:r>
              <a:rPr sz="1800" dirty="0">
                <a:solidFill>
                  <a:srgbClr val="585858"/>
                </a:solidFill>
              </a:rPr>
              <a:t>m</a:t>
            </a:r>
            <a:r>
              <a:rPr sz="1800" spc="-5" dirty="0">
                <a:solidFill>
                  <a:srgbClr val="585858"/>
                </a:solidFill>
              </a:rPr>
              <a:t>ple</a:t>
            </a:r>
            <a:endParaRPr sz="1800"/>
          </a:p>
        </p:txBody>
      </p:sp>
      <p:sp>
        <p:nvSpPr>
          <p:cNvPr id="7" name="object 7"/>
          <p:cNvSpPr txBox="1"/>
          <p:nvPr/>
        </p:nvSpPr>
        <p:spPr>
          <a:xfrm>
            <a:off x="654812" y="2992602"/>
            <a:ext cx="3395345" cy="1505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240665" indent="-337185">
              <a:lnSpc>
                <a:spcPct val="1149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Foreign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 </a:t>
            </a:r>
            <a:r>
              <a:rPr sz="1400" spc="-10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use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their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referenced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column's type.</a:t>
            </a:r>
            <a:endParaRPr sz="1400">
              <a:latin typeface="Arial"/>
              <a:cs typeface="Arial"/>
            </a:endParaRPr>
          </a:p>
          <a:p>
            <a:pPr marL="349250" marR="197485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Each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cannot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belong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Foreign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Cannot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computed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column.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Foreign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indexed.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53923"/>
            <a:ext cx="767080" cy="307848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80839" y="1306322"/>
          <a:ext cx="4295140" cy="2190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4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737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Teacher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5" dirty="0">
                          <a:latin typeface="Arial"/>
                          <a:cs typeface="Arial"/>
                        </a:rPr>
                        <a:t>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F16A0"/>
                      </a:solidFill>
                      <a:prstDash val="solid"/>
                    </a:lnL>
                    <a:lnR w="12700">
                      <a:solidFill>
                        <a:srgbClr val="0FBD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DeptCode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BD1C"/>
                      </a:solidFill>
                      <a:prstDash val="solid"/>
                    </a:lnL>
                    <a:lnR w="12700">
                      <a:solidFill>
                        <a:srgbClr val="AFBC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Fname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AFBC1C"/>
                      </a:solidFill>
                      <a:prstDash val="solid"/>
                    </a:lnL>
                    <a:lnR w="12700">
                      <a:solidFill>
                        <a:srgbClr val="DFFB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Lname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FB4E"/>
                      </a:solidFill>
                      <a:prstDash val="solid"/>
                    </a:lnL>
                    <a:lnR w="12700">
                      <a:solidFill>
                        <a:srgbClr val="9FF4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BC1C"/>
                      </a:solidFill>
                      <a:prstDash val="solid"/>
                    </a:lnL>
                    <a:lnR w="12700">
                      <a:solidFill>
                        <a:srgbClr val="909B3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9B35"/>
                      </a:solidFill>
                      <a:prstDash val="solid"/>
                    </a:lnL>
                    <a:lnR w="12700">
                      <a:solidFill>
                        <a:srgbClr val="1FBD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David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BD1C"/>
                      </a:solidFill>
                      <a:prstDash val="solid"/>
                    </a:lnL>
                    <a:lnR w="12700">
                      <a:solidFill>
                        <a:srgbClr val="5FF8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Warner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5FF84E"/>
                      </a:solidFill>
                      <a:prstDash val="solid"/>
                    </a:lnL>
                    <a:lnR w="12700">
                      <a:solidFill>
                        <a:srgbClr val="C0BC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B017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F44E"/>
                      </a:solidFill>
                      <a:prstDash val="solid"/>
                    </a:lnL>
                    <a:lnR w="12700">
                      <a:solidFill>
                        <a:srgbClr val="6F12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124E"/>
                      </a:solidFill>
                      <a:prstDash val="solid"/>
                    </a:lnL>
                    <a:lnR w="12700">
                      <a:solidFill>
                        <a:srgbClr val="90BC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Sara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BC1C"/>
                      </a:solidFill>
                      <a:prstDash val="solid"/>
                    </a:lnL>
                    <a:lnR w="12700">
                      <a:solidFill>
                        <a:srgbClr val="40F4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Joseph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40F44E"/>
                      </a:solidFill>
                      <a:prstDash val="solid"/>
                    </a:lnL>
                    <a:lnR w="12700">
                      <a:solidFill>
                        <a:srgbClr val="0FF4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00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00F44E"/>
                      </a:solidFill>
                      <a:prstDash val="solid"/>
                    </a:lnL>
                    <a:lnR w="12700">
                      <a:solidFill>
                        <a:srgbClr val="501223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9FBA1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001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501223"/>
                      </a:solidFill>
                      <a:prstDash val="solid"/>
                    </a:lnL>
                    <a:lnR w="12700">
                      <a:solidFill>
                        <a:srgbClr val="50F6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FBD1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Mike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50F61C"/>
                      </a:solidFill>
                      <a:prstDash val="solid"/>
                    </a:lnL>
                    <a:lnR w="12700">
                      <a:solidFill>
                        <a:srgbClr val="6FBD1C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6FBC1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Brunton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310" marB="0">
                    <a:lnL w="12700">
                      <a:solidFill>
                        <a:srgbClr val="6FBD1C"/>
                      </a:solidFill>
                      <a:prstDash val="solid"/>
                    </a:lnL>
                    <a:lnR w="12700">
                      <a:solidFill>
                        <a:srgbClr val="00F44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B846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014473" y="4843082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5375" y="638809"/>
              <a:ext cx="3428365" cy="345694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514602" y="1728342"/>
            <a:ext cx="152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Candidate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866110"/>
            <a:ext cx="3547110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candidate </a:t>
            </a:r>
            <a:r>
              <a:rPr sz="1400" dirty="0">
                <a:latin typeface="Arial"/>
                <a:cs typeface="Arial"/>
              </a:rPr>
              <a:t>key is an </a:t>
            </a:r>
            <a:r>
              <a:rPr sz="1400" spc="-5" dirty="0">
                <a:latin typeface="Arial"/>
                <a:cs typeface="Arial"/>
              </a:rPr>
              <a:t>attribute </a:t>
            </a:r>
            <a:r>
              <a:rPr sz="1400" dirty="0">
                <a:latin typeface="Arial"/>
                <a:cs typeface="Arial"/>
              </a:rPr>
              <a:t>or </a:t>
            </a:r>
            <a:r>
              <a:rPr sz="1400" spc="-5" dirty="0">
                <a:latin typeface="Arial"/>
                <a:cs typeface="Arial"/>
              </a:rPr>
              <a:t>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 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tuple.</a:t>
            </a:r>
            <a:endParaRPr sz="1400">
              <a:latin typeface="Arial"/>
              <a:cs typeface="Arial"/>
            </a:endParaRPr>
          </a:p>
          <a:p>
            <a:pPr marL="349250" marR="166370" indent="-337185">
              <a:lnSpc>
                <a:spcPct val="115700"/>
              </a:lnSpc>
              <a:spcBef>
                <a:spcPts val="1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remaining </a:t>
            </a:r>
            <a:r>
              <a:rPr sz="1400" spc="-5" dirty="0">
                <a:latin typeface="Arial"/>
                <a:cs typeface="Arial"/>
              </a:rPr>
              <a:t>attributes except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 key are considered </a:t>
            </a:r>
            <a:r>
              <a:rPr sz="1400" spc="-10" dirty="0">
                <a:latin typeface="Arial"/>
                <a:cs typeface="Arial"/>
              </a:rPr>
              <a:t>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candidate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candidate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strong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14473" y="4808030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866" y="4851137"/>
            <a:ext cx="3723640" cy="32067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712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https://static.javatpoint.com/dbms/images/dbms-candidate-key.png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239259" y="0"/>
            <a:ext cx="4904740" cy="5143500"/>
            <a:chOff x="4239259" y="0"/>
            <a:chExt cx="4904740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259" y="1493481"/>
              <a:ext cx="4903978" cy="24568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694436" y="1722247"/>
            <a:ext cx="3155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Rule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for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defining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candidate</a:t>
            </a:r>
            <a:r>
              <a:rPr sz="1800" spc="-2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738094"/>
            <a:ext cx="3412490" cy="175577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values</a:t>
            </a:r>
            <a:endParaRPr sz="1400">
              <a:latin typeface="Arial"/>
              <a:cs typeface="Arial"/>
            </a:endParaRPr>
          </a:p>
          <a:p>
            <a:pPr marL="349250" marR="443865" indent="-337185">
              <a:lnSpc>
                <a:spcPct val="115700"/>
              </a:lnSpc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Candidate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key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Must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contain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null values</a:t>
            </a:r>
            <a:endParaRPr sz="1400">
              <a:latin typeface="Arial"/>
              <a:cs typeface="Arial"/>
            </a:endParaRPr>
          </a:p>
          <a:p>
            <a:pPr marL="349250" marR="331470" indent="-337185">
              <a:lnSpc>
                <a:spcPts val="1960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should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contain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minimum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fields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to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ensure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uniqueness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Uniquely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14473" y="4803458"/>
            <a:ext cx="106426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nti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1800" spc="-1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4866" y="4845041"/>
            <a:ext cx="3836670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2675">
              <a:lnSpc>
                <a:spcPct val="100000"/>
              </a:lnSpc>
              <a:spcBef>
                <a:spcPts val="30"/>
              </a:spcBef>
            </a:pPr>
            <a:r>
              <a:rPr sz="7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  <a:hlinkClick r:id="rId5"/>
              </a:rPr>
              <a:t>https://www.guru99.com/images/1/100518_0517_DBMSKeysPri1.png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29485" y="1722247"/>
            <a:ext cx="1089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Super</a:t>
            </a:r>
            <a:r>
              <a:rPr sz="1800" spc="-1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812" y="2738094"/>
            <a:ext cx="3503929" cy="20027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11303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superkey </a:t>
            </a:r>
            <a:r>
              <a:rPr sz="1400" dirty="0">
                <a:latin typeface="Arial"/>
                <a:cs typeface="Arial"/>
              </a:rPr>
              <a:t>is a </a:t>
            </a:r>
            <a:r>
              <a:rPr sz="1400" spc="-5" dirty="0">
                <a:latin typeface="Arial"/>
                <a:cs typeface="Arial"/>
              </a:rPr>
              <a:t>group </a:t>
            </a:r>
            <a:r>
              <a:rPr sz="1400" dirty="0">
                <a:latin typeface="Arial"/>
                <a:cs typeface="Arial"/>
              </a:rPr>
              <a:t>of single or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 which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identifies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rows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5080" indent="-337185">
              <a:lnSpc>
                <a:spcPct val="115300"/>
              </a:lnSpc>
              <a:spcBef>
                <a:spcPts val="2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Super key </a:t>
            </a:r>
            <a:r>
              <a:rPr sz="1400" spc="-5" dirty="0">
                <a:latin typeface="Arial"/>
                <a:cs typeface="Arial"/>
              </a:rPr>
              <a:t>may have </a:t>
            </a:r>
            <a:r>
              <a:rPr sz="1400" dirty="0">
                <a:latin typeface="Arial"/>
                <a:cs typeface="Arial"/>
              </a:rPr>
              <a:t>additional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not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needed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identification.</a:t>
            </a:r>
            <a:endParaRPr sz="1400">
              <a:latin typeface="Arial"/>
              <a:cs typeface="Arial"/>
            </a:endParaRPr>
          </a:p>
          <a:p>
            <a:pPr marL="349250" marR="286385" indent="-337185">
              <a:lnSpc>
                <a:spcPct val="115100"/>
              </a:lnSpc>
              <a:spcBef>
                <a:spcPts val="3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above-given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example,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EmpNo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Emp_Name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superkeys.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6" name="object 6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760340" y="1289558"/>
          <a:ext cx="4207509" cy="1445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2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EmpSSN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CEDD"/>
                      </a:solidFill>
                      <a:prstDash val="solid"/>
                    </a:lnL>
                    <a:lnR w="12700">
                      <a:solidFill>
                        <a:srgbClr val="6FAB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Emp_No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BDE"/>
                      </a:solidFill>
                      <a:prstDash val="solid"/>
                    </a:lnL>
                    <a:lnR w="12700">
                      <a:solidFill>
                        <a:srgbClr val="0FF7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Emp_Name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F7DE"/>
                      </a:solidFill>
                      <a:prstDash val="solid"/>
                    </a:lnL>
                    <a:lnR w="12700">
                      <a:solidFill>
                        <a:srgbClr val="C0B76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9812345098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EF71DD"/>
                      </a:solidFill>
                      <a:prstDash val="solid"/>
                    </a:lnL>
                    <a:lnR w="12700">
                      <a:solidFill>
                        <a:srgbClr val="0FDFBD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AB05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FDFBD"/>
                      </a:solidFill>
                      <a:prstDash val="solid"/>
                    </a:lnL>
                    <a:lnR w="12700">
                      <a:solidFill>
                        <a:srgbClr val="1FF9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Satish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F9DE"/>
                      </a:solidFill>
                      <a:prstDash val="solid"/>
                    </a:lnL>
                    <a:lnR w="12700">
                      <a:solidFill>
                        <a:srgbClr val="0066B5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9876512345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1138"/>
                      </a:solidFill>
                      <a:prstDash val="solid"/>
                    </a:lnL>
                    <a:lnR w="12700">
                      <a:solidFill>
                        <a:srgbClr val="400D81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AB06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400D81"/>
                      </a:solidFill>
                      <a:prstDash val="solid"/>
                    </a:lnL>
                    <a:lnR w="12700">
                      <a:solidFill>
                        <a:srgbClr val="9013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Anip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901338"/>
                      </a:solidFill>
                      <a:prstDash val="solid"/>
                    </a:lnL>
                    <a:lnR w="12700">
                      <a:solidFill>
                        <a:srgbClr val="1FF9DE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199937890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5F1338"/>
                      </a:solidFill>
                      <a:prstDash val="solid"/>
                    </a:lnL>
                    <a:lnR w="12700">
                      <a:solidFill>
                        <a:srgbClr val="C0B76F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EF62B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AB07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B76F"/>
                      </a:solidFill>
                      <a:prstDash val="solid"/>
                    </a:lnL>
                    <a:lnR w="12700">
                      <a:solidFill>
                        <a:srgbClr val="DF13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EF71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Khan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1338"/>
                      </a:solidFill>
                      <a:prstDash val="solid"/>
                    </a:lnL>
                    <a:lnR w="12700">
                      <a:solidFill>
                        <a:srgbClr val="9013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0CC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014473" y="4808030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9550" y="1728342"/>
            <a:ext cx="1597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Compound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812" y="2866110"/>
            <a:ext cx="3434079" cy="1755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292100" indent="-337185" algn="just">
              <a:lnSpc>
                <a:spcPct val="115799"/>
              </a:lnSpc>
              <a:spcBef>
                <a:spcPts val="9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COMPOUND KEY has two or more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 </a:t>
            </a:r>
            <a:r>
              <a:rPr sz="1400" dirty="0">
                <a:latin typeface="Arial"/>
                <a:cs typeface="Arial"/>
              </a:rPr>
              <a:t>that </a:t>
            </a:r>
            <a:r>
              <a:rPr sz="1400" spc="-5" dirty="0">
                <a:latin typeface="Arial"/>
                <a:cs typeface="Arial"/>
              </a:rPr>
              <a:t>allow you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uniquely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recognize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specific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record.</a:t>
            </a:r>
            <a:endParaRPr sz="1400">
              <a:latin typeface="Arial"/>
              <a:cs typeface="Arial"/>
            </a:endParaRPr>
          </a:p>
          <a:p>
            <a:pPr marL="349250" marR="13335" indent="-337185" algn="just">
              <a:lnSpc>
                <a:spcPct val="115700"/>
              </a:lnSpc>
              <a:spcBef>
                <a:spcPts val="1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possible that each column may not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itself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  <a:p>
            <a:pPr marL="349250" marR="5080" indent="-337185" algn="just">
              <a:lnSpc>
                <a:spcPct val="114999"/>
              </a:lnSpc>
              <a:spcBef>
                <a:spcPts val="2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Order </a:t>
            </a:r>
            <a:r>
              <a:rPr sz="1400" dirty="0">
                <a:latin typeface="Arial"/>
                <a:cs typeface="Arial"/>
              </a:rPr>
              <a:t>ID </a:t>
            </a:r>
            <a:r>
              <a:rPr sz="1400" spc="-5" dirty="0">
                <a:latin typeface="Arial"/>
                <a:cs typeface="Arial"/>
              </a:rPr>
              <a:t>and Product </a:t>
            </a:r>
            <a:r>
              <a:rPr sz="1400" dirty="0">
                <a:latin typeface="Arial"/>
                <a:cs typeface="Arial"/>
              </a:rPr>
              <a:t>ID </a:t>
            </a:r>
            <a:r>
              <a:rPr sz="1400" spc="-5" dirty="0">
                <a:latin typeface="Arial"/>
                <a:cs typeface="Arial"/>
              </a:rPr>
              <a:t>could be used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identified each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6" name="object 6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54930" y="774445"/>
          <a:ext cx="4370070" cy="32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OrderNo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PorductID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2FA2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33210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ct  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2FA2B7"/>
                      </a:solidFill>
                      <a:prstDash val="solid"/>
                    </a:lnL>
                    <a:lnR w="12700">
                      <a:solidFill>
                        <a:srgbClr val="6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Quantity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EFAB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JAP102459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0ABB7"/>
                      </a:solidFill>
                      <a:prstDash val="solid"/>
                    </a:lnL>
                    <a:lnR w="12700">
                      <a:solidFill>
                        <a:srgbClr val="D0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E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DB7"/>
                      </a:solidFill>
                      <a:prstDash val="solid"/>
                    </a:lnL>
                    <a:lnR w="12700">
                      <a:solidFill>
                        <a:srgbClr val="DF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20"/>
                        </a:lnSpc>
                        <a:spcBef>
                          <a:spcPts val="6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DF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DFA1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1B7"/>
                      </a:solidFill>
                      <a:prstDash val="solid"/>
                    </a:lnL>
                    <a:lnR w="12700">
                      <a:solidFill>
                        <a:srgbClr val="D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50AB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7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LCD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3185">
                        <a:lnSpc>
                          <a:spcPts val="167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1FA3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A3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D0788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D07880"/>
                      </a:solidFill>
                      <a:prstDash val="solid"/>
                    </a:lnL>
                    <a:lnR w="12700">
                      <a:solidFill>
                        <a:srgbClr val="00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DB7"/>
                      </a:solidFill>
                      <a:prstDash val="solid"/>
                    </a:lnL>
                    <a:lnR w="12700">
                      <a:solidFill>
                        <a:srgbClr val="0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B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0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6FA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FABB7"/>
                      </a:solidFill>
                      <a:prstDash val="solid"/>
                    </a:lnL>
                    <a:lnR w="12700">
                      <a:solidFill>
                        <a:srgbClr val="6F71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A1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480059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Laser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6F7138"/>
                      </a:solidFill>
                      <a:prstDash val="solid"/>
                    </a:lnL>
                    <a:lnR w="12700">
                      <a:solidFill>
                        <a:srgbClr val="9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FAB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014473" y="4808030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7503" y="463041"/>
            <a:ext cx="2827020" cy="75120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859790" marR="5080" indent="-847725">
              <a:lnSpc>
                <a:spcPts val="2830"/>
              </a:lnSpc>
              <a:spcBef>
                <a:spcPts val="235"/>
              </a:spcBef>
            </a:pPr>
            <a:r>
              <a:rPr spc="-5" dirty="0"/>
              <a:t>Purpose</a:t>
            </a:r>
            <a:r>
              <a:rPr spc="-65" dirty="0"/>
              <a:t>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5" dirty="0"/>
              <a:t>database </a:t>
            </a:r>
            <a:r>
              <a:rPr spc="-650" dirty="0"/>
              <a:t> </a:t>
            </a:r>
            <a:r>
              <a:rPr dirty="0"/>
              <a:t>systems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468882" y="1722247"/>
            <a:ext cx="1614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619222"/>
            <a:ext cx="3540760" cy="22453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5915">
              <a:lnSpc>
                <a:spcPct val="100000"/>
              </a:lnSpc>
              <a:spcBef>
                <a:spcPts val="34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File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Processing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349250" marR="504190" indent="-337185">
              <a:lnSpc>
                <a:spcPts val="1960"/>
              </a:lnSpc>
              <a:spcBef>
                <a:spcPts val="7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Relational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(RDBMS)</a:t>
            </a:r>
            <a:endParaRPr sz="1400">
              <a:latin typeface="Arial"/>
              <a:cs typeface="Arial"/>
            </a:endParaRPr>
          </a:p>
          <a:p>
            <a:pPr marL="349250" indent="-337185">
              <a:lnSpc>
                <a:spcPct val="100000"/>
              </a:lnSpc>
              <a:spcBef>
                <a:spcPts val="15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Network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Management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latin typeface="Arial"/>
                <a:cs typeface="Arial"/>
              </a:rPr>
              <a:t>(NDBMS)</a:t>
            </a:r>
            <a:endParaRPr sz="1400">
              <a:latin typeface="Arial"/>
              <a:cs typeface="Arial"/>
            </a:endParaRPr>
          </a:p>
          <a:p>
            <a:pPr marL="349250" marR="356870" indent="-337185">
              <a:lnSpc>
                <a:spcPct val="115700"/>
              </a:lnSpc>
              <a:spcBef>
                <a:spcPts val="1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Hierarchical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System(HDBMS)</a:t>
            </a:r>
            <a:endParaRPr sz="1400">
              <a:latin typeface="Arial"/>
              <a:cs typeface="Arial"/>
            </a:endParaRPr>
          </a:p>
          <a:p>
            <a:pPr marL="349250" marR="41910" indent="-337185">
              <a:lnSpc>
                <a:spcPct val="115100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Object-Oriented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System(OODBMS)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9540" y="4838191"/>
            <a:ext cx="6229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10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u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r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9634" y="741680"/>
            <a:ext cx="4351909" cy="2856865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08016" y="4968485"/>
            <a:ext cx="3894454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https://d1jnx9ba8s6j9r.cloudfront.net/blog/wp-content/uploads/2019/10/DATABASES-457x300.png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7086" y="1728342"/>
            <a:ext cx="1393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Alternate</a:t>
            </a:r>
            <a:r>
              <a:rPr sz="1800" spc="-9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812" y="2742666"/>
            <a:ext cx="3559175" cy="200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ALTERNATE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column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or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group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columns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dirty="0">
                <a:latin typeface="Arial"/>
                <a:cs typeface="Arial"/>
              </a:rPr>
              <a:t> 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uniquely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every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row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  <a:p>
            <a:pPr marL="349250" marR="154940" indent="-337185" algn="just">
              <a:lnSpc>
                <a:spcPct val="115300"/>
              </a:lnSpc>
              <a:spcBef>
                <a:spcPts val="20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table </a:t>
            </a:r>
            <a:r>
              <a:rPr sz="1400" spc="-5" dirty="0">
                <a:latin typeface="Arial"/>
                <a:cs typeface="Arial"/>
              </a:rPr>
              <a:t>can have </a:t>
            </a:r>
            <a:r>
              <a:rPr sz="1400" dirty="0">
                <a:latin typeface="Arial"/>
                <a:cs typeface="Arial"/>
              </a:rPr>
              <a:t>multiple </a:t>
            </a:r>
            <a:r>
              <a:rPr sz="1400" spc="-5" dirty="0">
                <a:latin typeface="Arial"/>
                <a:cs typeface="Arial"/>
              </a:rPr>
              <a:t>choices </a:t>
            </a:r>
            <a:r>
              <a:rPr sz="1400" dirty="0">
                <a:latin typeface="Arial"/>
                <a:cs typeface="Arial"/>
              </a:rPr>
              <a:t>for 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primary key </a:t>
            </a:r>
            <a:r>
              <a:rPr sz="1400" spc="-5" dirty="0">
                <a:latin typeface="Arial"/>
                <a:cs typeface="Arial"/>
              </a:rPr>
              <a:t>but only one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be set as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primary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  <a:p>
            <a:pPr marL="349250" marR="217804" indent="-337185" algn="just">
              <a:lnSpc>
                <a:spcPct val="115900"/>
              </a:lnSpc>
              <a:spcBef>
                <a:spcPts val="20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All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keys which </a:t>
            </a:r>
            <a:r>
              <a:rPr sz="1400" dirty="0">
                <a:latin typeface="Arial"/>
                <a:cs typeface="Arial"/>
              </a:rPr>
              <a:t>are </a:t>
            </a:r>
            <a:r>
              <a:rPr sz="1400" spc="-5" dirty="0">
                <a:latin typeface="Arial"/>
                <a:cs typeface="Arial"/>
              </a:rPr>
              <a:t>not </a:t>
            </a:r>
            <a:r>
              <a:rPr sz="1400" dirty="0">
                <a:latin typeface="Arial"/>
                <a:cs typeface="Arial"/>
              </a:rPr>
              <a:t>primary key </a:t>
            </a:r>
            <a:r>
              <a:rPr sz="1400" spc="-3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called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Alternate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Key.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6" name="object 6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54930" y="774445"/>
          <a:ext cx="4370070" cy="32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OrderNo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PorductID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2FA2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33210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ct  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2FA2B7"/>
                      </a:solidFill>
                      <a:prstDash val="solid"/>
                    </a:lnL>
                    <a:lnR w="12700">
                      <a:solidFill>
                        <a:srgbClr val="6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Quantity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EFAB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JAP102459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0ABB7"/>
                      </a:solidFill>
                      <a:prstDash val="solid"/>
                    </a:lnL>
                    <a:lnR w="12700">
                      <a:solidFill>
                        <a:srgbClr val="D0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E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DB7"/>
                      </a:solidFill>
                      <a:prstDash val="solid"/>
                    </a:lnL>
                    <a:lnR w="12700">
                      <a:solidFill>
                        <a:srgbClr val="DF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20"/>
                        </a:lnSpc>
                        <a:spcBef>
                          <a:spcPts val="6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DF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DFA1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1B7"/>
                      </a:solidFill>
                      <a:prstDash val="solid"/>
                    </a:lnL>
                    <a:lnR w="12700">
                      <a:solidFill>
                        <a:srgbClr val="D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50AB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7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LCD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3185">
                        <a:lnSpc>
                          <a:spcPts val="167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1FA3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A3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D0788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D07880"/>
                      </a:solidFill>
                      <a:prstDash val="solid"/>
                    </a:lnL>
                    <a:lnR w="12700">
                      <a:solidFill>
                        <a:srgbClr val="00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DB7"/>
                      </a:solidFill>
                      <a:prstDash val="solid"/>
                    </a:lnL>
                    <a:lnR w="12700">
                      <a:solidFill>
                        <a:srgbClr val="0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B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0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6FA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FABB7"/>
                      </a:solidFill>
                      <a:prstDash val="solid"/>
                    </a:lnL>
                    <a:lnR w="12700">
                      <a:solidFill>
                        <a:srgbClr val="6F71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A1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480059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Laser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6F7138"/>
                      </a:solidFill>
                      <a:prstDash val="solid"/>
                    </a:lnL>
                    <a:lnR w="12700">
                      <a:solidFill>
                        <a:srgbClr val="9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FAB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014473" y="4808030"/>
            <a:ext cx="1066800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Continued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813" y="827278"/>
            <a:ext cx="1936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Keys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73098" y="1728342"/>
            <a:ext cx="1203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Unique</a:t>
            </a:r>
            <a:r>
              <a:rPr sz="1800" spc="-9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Key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812" y="3237585"/>
            <a:ext cx="3439795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unique key is a </a:t>
            </a:r>
            <a:r>
              <a:rPr sz="1400" spc="-5" dirty="0">
                <a:latin typeface="Arial"/>
                <a:cs typeface="Arial"/>
              </a:rPr>
              <a:t>set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one or </a:t>
            </a:r>
            <a:r>
              <a:rPr sz="1400" spc="-5" dirty="0">
                <a:latin typeface="Arial"/>
                <a:cs typeface="Arial"/>
              </a:rPr>
              <a:t>more </a:t>
            </a:r>
            <a:r>
              <a:rPr sz="1400" dirty="0">
                <a:latin typeface="Arial"/>
                <a:cs typeface="Arial"/>
              </a:rPr>
              <a:t> than one </a:t>
            </a:r>
            <a:r>
              <a:rPr sz="1400" spc="-5" dirty="0">
                <a:latin typeface="Arial"/>
                <a:cs typeface="Arial"/>
              </a:rPr>
              <a:t>fields/columns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dirty="0">
                <a:latin typeface="Arial"/>
                <a:cs typeface="Arial"/>
              </a:rPr>
              <a:t>a table </a:t>
            </a:r>
            <a:r>
              <a:rPr sz="1400" spc="-5" dirty="0">
                <a:latin typeface="Arial"/>
                <a:cs typeface="Arial"/>
              </a:rPr>
              <a:t>that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uniquely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identify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record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table.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6" name="object 6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54930" y="774445"/>
          <a:ext cx="4370070" cy="32143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OrderNo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PorductID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2FA2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33210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b="1" spc="-1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-10" dirty="0">
                          <a:latin typeface="Arial"/>
                          <a:cs typeface="Arial"/>
                        </a:rPr>
                        <a:t>od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400" b="1" dirty="0">
                          <a:latin typeface="Arial"/>
                          <a:cs typeface="Arial"/>
                        </a:rPr>
                        <a:t>ct  Name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2FA2B7"/>
                      </a:solidFill>
                      <a:prstDash val="solid"/>
                    </a:lnL>
                    <a:lnR w="12700">
                      <a:solidFill>
                        <a:srgbClr val="6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Quantity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EFAB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JAP102459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0ABB7"/>
                      </a:solidFill>
                      <a:prstDash val="solid"/>
                    </a:lnL>
                    <a:lnR w="12700">
                      <a:solidFill>
                        <a:srgbClr val="D0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Mouse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D0A8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E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DB7"/>
                      </a:solidFill>
                      <a:prstDash val="solid"/>
                    </a:lnL>
                    <a:lnR w="12700">
                      <a:solidFill>
                        <a:srgbClr val="DFA8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20"/>
                        </a:lnSpc>
                        <a:spcBef>
                          <a:spcPts val="63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0645" marB="0">
                    <a:lnL w="12700">
                      <a:solidFill>
                        <a:srgbClr val="DFA8B7"/>
                      </a:solidFill>
                      <a:prstDash val="solid"/>
                    </a:lnL>
                    <a:lnR w="12700">
                      <a:solidFill>
                        <a:srgbClr val="2F1B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2F1B38"/>
                      </a:solidFill>
                      <a:prstDash val="solid"/>
                    </a:lnL>
                    <a:lnR w="12700">
                      <a:solidFill>
                        <a:srgbClr val="DFA1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DFA1B7"/>
                      </a:solidFill>
                      <a:prstDash val="solid"/>
                    </a:lnL>
                    <a:lnR w="12700">
                      <a:solidFill>
                        <a:srgbClr val="DF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D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50ABB7"/>
                      </a:solidFill>
                      <a:prstDash val="solid"/>
                    </a:lnL>
                    <a:lnR w="12700">
                      <a:solidFill>
                        <a:srgbClr val="C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7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LCD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83185">
                        <a:lnSpc>
                          <a:spcPts val="1670"/>
                        </a:lnSpc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Monitor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1FA3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20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1FA3B7"/>
                      </a:solidFill>
                      <a:prstDash val="solid"/>
                    </a:lnL>
                    <a:lnR w="12700">
                      <a:solidFill>
                        <a:srgbClr val="9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9595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6FABB7"/>
                      </a:solidFill>
                      <a:prstDash val="solid"/>
                    </a:lnL>
                    <a:lnR w="12700">
                      <a:solidFill>
                        <a:srgbClr val="D07880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155575">
                        <a:lnSpc>
                          <a:spcPts val="1630"/>
                        </a:lnSpc>
                        <a:spcBef>
                          <a:spcPts val="625"/>
                        </a:spcBef>
                      </a:pPr>
                      <a:r>
                        <a:rPr sz="1400" spc="-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K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15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7  3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lnL w="12700">
                      <a:solidFill>
                        <a:srgbClr val="D07880"/>
                      </a:solidFill>
                      <a:prstDash val="solid"/>
                    </a:lnL>
                    <a:lnR w="12700">
                      <a:solidFill>
                        <a:srgbClr val="00AD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USB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DB7"/>
                      </a:solidFill>
                      <a:prstDash val="solid"/>
                    </a:lnL>
                    <a:lnR w="12700">
                      <a:solidFill>
                        <a:srgbClr val="0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15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6040" marB="0">
                    <a:lnL w="12700">
                      <a:solidFill>
                        <a:srgbClr val="00ABB7"/>
                      </a:solidFill>
                      <a:prstDash val="solid"/>
                    </a:lnL>
                    <a:lnR w="12700">
                      <a:solidFill>
                        <a:srgbClr val="6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8382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spc="-5" dirty="0">
                          <a:latin typeface="Arial"/>
                          <a:cs typeface="Arial"/>
                        </a:rPr>
                        <a:t>B002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C0ABB7"/>
                      </a:solidFill>
                      <a:prstDash val="solid"/>
                    </a:lnL>
                    <a:lnR w="12700">
                      <a:solidFill>
                        <a:srgbClr val="0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6FA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820" marR="85090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400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78  9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0FABB7"/>
                      </a:solidFill>
                      <a:prstDash val="solid"/>
                    </a:lnL>
                    <a:lnR w="12700">
                      <a:solidFill>
                        <a:srgbClr val="6F7138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DFA1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 marR="480059">
                        <a:lnSpc>
                          <a:spcPts val="1620"/>
                        </a:lnSpc>
                        <a:spcBef>
                          <a:spcPts val="650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Laser </a:t>
                      </a:r>
                      <a:r>
                        <a:rPr sz="14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400" dirty="0">
                          <a:latin typeface="Arial"/>
                          <a:cs typeface="Arial"/>
                        </a:rPr>
                        <a:t>er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82550" marB="0">
                    <a:lnL w="12700">
                      <a:solidFill>
                        <a:srgbClr val="6F7138"/>
                      </a:solidFill>
                      <a:prstDash val="solid"/>
                    </a:lnL>
                    <a:lnR w="12700">
                      <a:solidFill>
                        <a:srgbClr val="9F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0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12700">
                      <a:solidFill>
                        <a:srgbClr val="9FABB7"/>
                      </a:solidFill>
                      <a:prstDash val="solid"/>
                    </a:lnL>
                    <a:lnR w="12700">
                      <a:solidFill>
                        <a:srgbClr val="50ABB7"/>
                      </a:solidFill>
                      <a:prstDash val="solid"/>
                    </a:lnR>
                    <a:lnT w="9525">
                      <a:solidFill>
                        <a:srgbClr val="DDDDDD"/>
                      </a:solidFill>
                      <a:prstDash val="solid"/>
                    </a:lnT>
                    <a:lnB w="12700">
                      <a:solidFill>
                        <a:srgbClr val="C0AB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3924" y="2367152"/>
            <a:ext cx="3203575" cy="752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6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Mapping</a:t>
            </a:r>
            <a:endParaRPr sz="2400">
              <a:latin typeface="Arial"/>
              <a:cs typeface="Arial"/>
            </a:endParaRPr>
          </a:p>
          <a:p>
            <a:pPr marL="1005840">
              <a:lnSpc>
                <a:spcPts val="2860"/>
              </a:lnSpc>
            </a:pPr>
            <a:r>
              <a:rPr sz="2400" spc="-5" dirty="0">
                <a:latin typeface="Arial"/>
                <a:cs typeface="Arial"/>
              </a:rPr>
              <a:t>Constraints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42764"/>
            <a:ext cx="29444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https://static.javatpoint.com/dbms/images/dbms-mapping-constraints4.png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2309" y="1654175"/>
            <a:ext cx="4630928" cy="2052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667001" y="1719198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Introduction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533878"/>
            <a:ext cx="3559810" cy="1755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mapping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constraint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that </a:t>
            </a:r>
            <a:r>
              <a:rPr sz="1400" spc="-5" dirty="0">
                <a:latin typeface="Arial"/>
                <a:cs typeface="Arial"/>
              </a:rPr>
              <a:t>expresses the </a:t>
            </a:r>
            <a:r>
              <a:rPr sz="1400" dirty="0">
                <a:latin typeface="Arial"/>
                <a:cs typeface="Arial"/>
              </a:rPr>
              <a:t>number </a:t>
            </a:r>
            <a:r>
              <a:rPr sz="1400" spc="-1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entities to 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another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entity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 be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related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via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relationship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set.</a:t>
            </a:r>
            <a:endParaRPr sz="1400">
              <a:latin typeface="Arial"/>
              <a:cs typeface="Arial"/>
            </a:endParaRPr>
          </a:p>
          <a:p>
            <a:pPr marL="349250" marR="126364" indent="-337185" algn="just">
              <a:lnSpc>
                <a:spcPct val="115700"/>
              </a:lnSpc>
              <a:spcBef>
                <a:spcPts val="15"/>
              </a:spcBef>
              <a:buChar char="●"/>
              <a:tabLst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Mapping </a:t>
            </a:r>
            <a:r>
              <a:rPr sz="1400" spc="-5" dirty="0">
                <a:latin typeface="Arial"/>
                <a:cs typeface="Arial"/>
              </a:rPr>
              <a:t>constraints defines </a:t>
            </a:r>
            <a:r>
              <a:rPr sz="1400" dirty="0">
                <a:latin typeface="Arial"/>
                <a:cs typeface="Arial"/>
              </a:rPr>
              <a:t>how </a:t>
            </a:r>
            <a:r>
              <a:rPr sz="1400" spc="-5" dirty="0">
                <a:latin typeface="Arial"/>
                <a:cs typeface="Arial"/>
              </a:rPr>
              <a:t>many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entities </a:t>
            </a:r>
            <a:r>
              <a:rPr sz="1400" spc="-5" dirty="0">
                <a:latin typeface="Arial"/>
                <a:cs typeface="Arial"/>
              </a:rPr>
              <a:t>can </a:t>
            </a:r>
            <a:r>
              <a:rPr sz="1400" dirty="0">
                <a:latin typeface="Arial"/>
                <a:cs typeface="Arial"/>
              </a:rPr>
              <a:t>be </a:t>
            </a:r>
            <a:r>
              <a:rPr sz="1400" spc="-5" dirty="0">
                <a:latin typeface="Arial"/>
                <a:cs typeface="Arial"/>
              </a:rPr>
              <a:t>related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another entity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3620"/>
            <a:ext cx="29444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https://static.javatpoint.com/dbms/images/dbms-mapping-constraints4.png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2309" y="1645920"/>
            <a:ext cx="4630928" cy="20523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81500" y="0"/>
            <a:ext cx="4762500" cy="5143500"/>
            <a:chOff x="4381500" y="0"/>
            <a:chExt cx="47625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1500" y="1501139"/>
              <a:ext cx="4760721" cy="170941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52348" y="1719198"/>
            <a:ext cx="3044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Types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Mapping</a:t>
            </a:r>
            <a:r>
              <a:rPr sz="1800" spc="-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Constraints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613126"/>
            <a:ext cx="3435350" cy="20027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49250" marR="5080" indent="-337185">
              <a:lnSpc>
                <a:spcPct val="115399"/>
              </a:lnSpc>
              <a:spcBef>
                <a:spcPts val="9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It is </a:t>
            </a:r>
            <a:r>
              <a:rPr sz="1400" spc="-5" dirty="0">
                <a:latin typeface="Arial"/>
                <a:cs typeface="Arial"/>
              </a:rPr>
              <a:t>most useful </a:t>
            </a:r>
            <a:r>
              <a:rPr sz="1400" dirty="0">
                <a:latin typeface="Arial"/>
                <a:cs typeface="Arial"/>
              </a:rPr>
              <a:t>in describing </a:t>
            </a:r>
            <a:r>
              <a:rPr sz="1400" spc="-5" dirty="0">
                <a:latin typeface="Arial"/>
                <a:cs typeface="Arial"/>
              </a:rPr>
              <a:t>the </a:t>
            </a:r>
            <a:r>
              <a:rPr sz="1400" dirty="0">
                <a:latin typeface="Arial"/>
                <a:cs typeface="Arial"/>
              </a:rPr>
              <a:t> relationship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involve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two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entity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sets.</a:t>
            </a:r>
            <a:endParaRPr sz="140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280"/>
              </a:spcBef>
            </a:pPr>
            <a:r>
              <a:rPr sz="1400" spc="-5" dirty="0">
                <a:latin typeface="Arial"/>
                <a:cs typeface="Arial"/>
              </a:rPr>
              <a:t>Binary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Relationship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(1:1)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(1:M)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Many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(M:1)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Many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5" dirty="0">
                <a:latin typeface="Arial"/>
                <a:cs typeface="Arial"/>
              </a:rPr>
              <a:t> many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(M:M)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65938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https://prepinsta.com/wp-content/uploads/2019/07/30-300x300.png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016000"/>
              <a:ext cx="4571111" cy="232029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06397" y="1719198"/>
            <a:ext cx="1735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(1:1)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458845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in E1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</a:t>
            </a:r>
            <a:r>
              <a:rPr sz="1400" dirty="0">
                <a:latin typeface="Arial"/>
                <a:cs typeface="Arial"/>
              </a:rPr>
              <a:t>at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most </a:t>
            </a:r>
            <a:r>
              <a:rPr sz="1400" dirty="0">
                <a:latin typeface="Arial"/>
                <a:cs typeface="Arial"/>
              </a:rPr>
              <a:t>one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in E2, and </a:t>
            </a:r>
            <a:r>
              <a:rPr sz="1400" spc="-5" dirty="0">
                <a:latin typeface="Arial"/>
                <a:cs typeface="Arial"/>
              </a:rPr>
              <a:t>an entity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E2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</a:t>
            </a:r>
            <a:r>
              <a:rPr sz="1400" spc="-10" dirty="0">
                <a:latin typeface="Arial"/>
                <a:cs typeface="Arial"/>
              </a:rPr>
              <a:t>with </a:t>
            </a:r>
            <a:r>
              <a:rPr sz="1400" spc="-5" dirty="0">
                <a:latin typeface="Arial"/>
                <a:cs typeface="Arial"/>
              </a:rPr>
              <a:t>at most one entity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E1.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65938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https://prepinsta.com/wp-content/uploads/2019/07/30-300x300.png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33875" y="0"/>
            <a:ext cx="4810125" cy="5143500"/>
            <a:chOff x="4333875" y="0"/>
            <a:chExt cx="481012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33875" y="1122044"/>
              <a:ext cx="4809490" cy="240474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406397" y="1719198"/>
            <a:ext cx="1735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(1:1)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40995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example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describes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enroll only </a:t>
            </a:r>
            <a:r>
              <a:rPr sz="1400" dirty="0">
                <a:latin typeface="Arial"/>
                <a:cs typeface="Arial"/>
              </a:rPr>
              <a:t>for one </a:t>
            </a:r>
            <a:r>
              <a:rPr sz="1400" spc="-5" dirty="0">
                <a:latin typeface="Arial"/>
                <a:cs typeface="Arial"/>
              </a:rPr>
              <a:t>course </a:t>
            </a:r>
            <a:r>
              <a:rPr sz="1400" dirty="0">
                <a:latin typeface="Arial"/>
                <a:cs typeface="Arial"/>
              </a:rPr>
              <a:t> and a course </a:t>
            </a:r>
            <a:r>
              <a:rPr sz="1400" spc="-5" dirty="0">
                <a:latin typeface="Arial"/>
                <a:cs typeface="Arial"/>
              </a:rPr>
              <a:t>will also </a:t>
            </a:r>
            <a:r>
              <a:rPr sz="1400" spc="-10" dirty="0">
                <a:latin typeface="Arial"/>
                <a:cs typeface="Arial"/>
              </a:rPr>
              <a:t>have </a:t>
            </a:r>
            <a:r>
              <a:rPr sz="1400" dirty="0">
                <a:latin typeface="Arial"/>
                <a:cs typeface="Arial"/>
              </a:rPr>
              <a:t>only one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Student.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697480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https://www.studytonight.com/dbms/images/one-to-one-example.jpg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370704" y="0"/>
            <a:ext cx="4773295" cy="5143500"/>
            <a:chOff x="4370704" y="0"/>
            <a:chExt cx="4773295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0704" y="1144269"/>
              <a:ext cx="4772406" cy="22669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10386" y="1719198"/>
            <a:ext cx="192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(1:M)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1123"/>
            <a:ext cx="3526790" cy="76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10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in E1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many </a:t>
            </a:r>
            <a:r>
              <a:rPr sz="1400" dirty="0">
                <a:latin typeface="Arial"/>
                <a:cs typeface="Arial"/>
              </a:rPr>
              <a:t> entities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E2,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E2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associated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atmost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E1.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40176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https://static.javatpoint.com/dbms/images/dbms-mapping-constraints2.png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67554" y="0"/>
            <a:ext cx="4576445" cy="5143500"/>
            <a:chOff x="4567554" y="0"/>
            <a:chExt cx="4576445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7554" y="1157605"/>
              <a:ext cx="4575810" cy="244017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10386" y="1719198"/>
            <a:ext cx="192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(1:M)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1123"/>
            <a:ext cx="3479800" cy="7696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9250" marR="5080" indent="-337185">
              <a:lnSpc>
                <a:spcPct val="116100"/>
              </a:lnSpc>
              <a:spcBef>
                <a:spcPts val="10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this </a:t>
            </a:r>
            <a:r>
              <a:rPr sz="1400" spc="-5" dirty="0">
                <a:latin typeface="Arial"/>
                <a:cs typeface="Arial"/>
              </a:rPr>
              <a:t>relationship, which </a:t>
            </a:r>
            <a:r>
              <a:rPr sz="1400" dirty="0">
                <a:latin typeface="Arial"/>
                <a:cs typeface="Arial"/>
              </a:rPr>
              <a:t>means that 1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opt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courses,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course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5" dirty="0">
                <a:latin typeface="Arial"/>
                <a:cs typeface="Arial"/>
              </a:rPr>
              <a:t> only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have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5" dirty="0">
                <a:latin typeface="Arial"/>
                <a:cs typeface="Arial"/>
              </a:rPr>
              <a:t> student.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40176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https://static.javatpoint.com/dbms/images/dbms-mapping-constraints2.png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25645" y="0"/>
            <a:ext cx="4618355" cy="5143500"/>
            <a:chOff x="4525645" y="0"/>
            <a:chExt cx="461835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5645" y="1459102"/>
              <a:ext cx="4617720" cy="207251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10386" y="1719198"/>
            <a:ext cx="192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(M:1)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229965"/>
            <a:ext cx="3310890" cy="101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in E1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</a:t>
            </a:r>
            <a:r>
              <a:rPr sz="1400" dirty="0">
                <a:latin typeface="Arial"/>
                <a:cs typeface="Arial"/>
              </a:rPr>
              <a:t>at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most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E2,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E2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</a:t>
            </a:r>
            <a:r>
              <a:rPr sz="1400" dirty="0">
                <a:latin typeface="Arial"/>
                <a:cs typeface="Arial"/>
              </a:rPr>
              <a:t>any number of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entities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E1.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40176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https://static.javatpoint.com/dbms/images/dbms-mapping-constraints3.png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05280" y="827278"/>
            <a:ext cx="213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Types</a:t>
            </a:r>
            <a:r>
              <a:rPr spc="-110" dirty="0"/>
              <a:t> </a:t>
            </a:r>
            <a:r>
              <a:rPr spc="-5" dirty="0"/>
              <a:t>of</a:t>
            </a:r>
            <a:r>
              <a:rPr spc="-105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069644" y="1722247"/>
            <a:ext cx="240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File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Processing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System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576" y="2972180"/>
            <a:ext cx="3542029" cy="74993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32740" marR="5080" indent="-320675">
              <a:lnSpc>
                <a:spcPts val="1420"/>
              </a:lnSpc>
              <a:spcBef>
                <a:spcPts val="160"/>
              </a:spcBef>
              <a:buChar char="●"/>
              <a:tabLst>
                <a:tab pos="332740" algn="l"/>
                <a:tab pos="333375" algn="l"/>
                <a:tab pos="745490" algn="l"/>
                <a:tab pos="1666239" algn="l"/>
                <a:tab pos="2341880" algn="l"/>
                <a:tab pos="2620645" algn="l"/>
                <a:tab pos="2873375" algn="l"/>
              </a:tabLst>
            </a:pPr>
            <a:r>
              <a:rPr sz="1200" dirty="0">
                <a:latin typeface="Arial"/>
                <a:cs typeface="Arial"/>
              </a:rPr>
              <a:t>F</a:t>
            </a:r>
            <a:r>
              <a:rPr sz="1200" spc="-5" dirty="0">
                <a:latin typeface="Arial"/>
                <a:cs typeface="Arial"/>
              </a:rPr>
              <a:t>ile</a:t>
            </a:r>
            <a:r>
              <a:rPr sz="1200" dirty="0">
                <a:latin typeface="Arial"/>
                <a:cs typeface="Arial"/>
              </a:rPr>
              <a:t>	P</a:t>
            </a:r>
            <a:r>
              <a:rPr sz="1200" spc="-5" dirty="0">
                <a:latin typeface="Arial"/>
                <a:cs typeface="Arial"/>
              </a:rPr>
              <a:t>rocessing</a:t>
            </a:r>
            <a:r>
              <a:rPr sz="1200" dirty="0">
                <a:latin typeface="Arial"/>
                <a:cs typeface="Arial"/>
              </a:rPr>
              <a:t>	S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st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m	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	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	t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5" dirty="0">
                <a:latin typeface="Arial"/>
                <a:cs typeface="Arial"/>
              </a:rPr>
              <a:t>a</a:t>
            </a:r>
            <a:r>
              <a:rPr sz="1200" spc="-15" dirty="0">
                <a:latin typeface="Arial"/>
                <a:cs typeface="Arial"/>
              </a:rPr>
              <a:t>d</a:t>
            </a:r>
            <a:r>
              <a:rPr sz="1200" spc="-5" dirty="0">
                <a:latin typeface="Arial"/>
                <a:cs typeface="Arial"/>
              </a:rPr>
              <a:t>it</a:t>
            </a:r>
            <a:r>
              <a:rPr sz="1200" spc="-20" dirty="0">
                <a:latin typeface="Arial"/>
                <a:cs typeface="Arial"/>
              </a:rPr>
              <a:t>i</a:t>
            </a:r>
            <a:r>
              <a:rPr sz="1200" spc="-15" dirty="0">
                <a:latin typeface="Arial"/>
                <a:cs typeface="Arial"/>
              </a:rPr>
              <a:t>on</a:t>
            </a:r>
            <a:r>
              <a:rPr sz="1200" spc="-5" dirty="0">
                <a:latin typeface="Arial"/>
                <a:cs typeface="Arial"/>
              </a:rPr>
              <a:t>al  approach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storing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managing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data.</a:t>
            </a:r>
            <a:endParaRPr sz="1200">
              <a:latin typeface="Arial"/>
              <a:cs typeface="Arial"/>
            </a:endParaRPr>
          </a:p>
          <a:p>
            <a:pPr marL="332740" marR="10160" indent="-320675">
              <a:lnSpc>
                <a:spcPts val="1410"/>
              </a:lnSpc>
              <a:spcBef>
                <a:spcPts val="25"/>
              </a:spcBef>
              <a:buChar char="●"/>
              <a:tabLst>
                <a:tab pos="332740" algn="l"/>
                <a:tab pos="333375" algn="l"/>
              </a:tabLst>
            </a:pPr>
            <a:r>
              <a:rPr sz="1200" dirty="0">
                <a:latin typeface="Arial"/>
                <a:cs typeface="Arial"/>
              </a:rPr>
              <a:t>Data</a:t>
            </a:r>
            <a:r>
              <a:rPr sz="1200" spc="25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Storage</a:t>
            </a:r>
            <a:r>
              <a:rPr sz="1200" spc="260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was</a:t>
            </a:r>
            <a:r>
              <a:rPr sz="1200" spc="25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being</a:t>
            </a:r>
            <a:r>
              <a:rPr sz="1200" spc="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done</a:t>
            </a:r>
            <a:r>
              <a:rPr sz="1200" spc="25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by</a:t>
            </a:r>
            <a:r>
              <a:rPr sz="1200" spc="24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storing</a:t>
            </a:r>
            <a:r>
              <a:rPr sz="1200" spc="2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</a:t>
            </a:r>
            <a:r>
              <a:rPr sz="1200" spc="-3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information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files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present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computer.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11165" y="4079849"/>
            <a:ext cx="1666239" cy="396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10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Source:: 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https://image.slideserve.com/1272110/file- </a:t>
            </a:r>
            <a:r>
              <a:rPr sz="700" spc="-18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processing-systems-n.jpg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00954" y="716280"/>
            <a:ext cx="3512820" cy="301713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5940" y="4077411"/>
            <a:ext cx="755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59934" y="0"/>
            <a:ext cx="4584065" cy="5143500"/>
            <a:chOff x="4559934" y="0"/>
            <a:chExt cx="4584065" cy="5143500"/>
          </a:xfrm>
        </p:grpSpPr>
        <p:sp>
          <p:nvSpPr>
            <p:cNvPr id="4" name="object 4"/>
            <p:cNvSpPr/>
            <p:nvPr/>
          </p:nvSpPr>
          <p:spPr>
            <a:xfrm>
              <a:off x="4571999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4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59934" y="1312544"/>
              <a:ext cx="4583430" cy="229171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310386" y="1719198"/>
            <a:ext cx="1927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4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3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One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(M:1)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3351123"/>
            <a:ext cx="342709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6399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Student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enrolls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only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Course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but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Course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can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have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many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Students.</a:t>
            </a:r>
            <a:endParaRPr sz="14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34866" y="4843517"/>
            <a:ext cx="401764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https://static.javatpoint.com/dbms/images/dbms-mapping-constraints3.png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88815" y="0"/>
            <a:ext cx="4655185" cy="5143500"/>
            <a:chOff x="4488815" y="0"/>
            <a:chExt cx="4655185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8815" y="1415922"/>
              <a:ext cx="4654550" cy="21404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215948" y="1719198"/>
            <a:ext cx="211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(M:M)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812" y="2981934"/>
            <a:ext cx="3514725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>
              <a:lnSpc>
                <a:spcPct val="115799"/>
              </a:lnSpc>
              <a:spcBef>
                <a:spcPts val="9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An </a:t>
            </a:r>
            <a:r>
              <a:rPr sz="1400" spc="-5" dirty="0">
                <a:latin typeface="Arial"/>
                <a:cs typeface="Arial"/>
              </a:rPr>
              <a:t>entity </a:t>
            </a:r>
            <a:r>
              <a:rPr sz="1400" dirty="0">
                <a:latin typeface="Arial"/>
                <a:cs typeface="Arial"/>
              </a:rPr>
              <a:t>in E1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</a:t>
            </a:r>
            <a:r>
              <a:rPr sz="1400" dirty="0">
                <a:latin typeface="Arial"/>
                <a:cs typeface="Arial"/>
              </a:rPr>
              <a:t>any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number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of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entities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in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E2,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and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an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entity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E2 </a:t>
            </a:r>
            <a:r>
              <a:rPr sz="1400" spc="-1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associated with </a:t>
            </a:r>
            <a:r>
              <a:rPr sz="1400" dirty="0">
                <a:latin typeface="Arial"/>
                <a:cs typeface="Arial"/>
              </a:rPr>
              <a:t>any number of 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entities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E1.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1993"/>
            <a:ext cx="2944495" cy="124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https://static.javatpoint.com/dbms/images/dbms-mapping-constraints4.png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7963" y="644397"/>
            <a:ext cx="3202305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7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45" dirty="0"/>
              <a:t> </a:t>
            </a:r>
            <a:r>
              <a:rPr dirty="0"/>
              <a:t>to</a:t>
            </a:r>
            <a:r>
              <a:rPr spc="-45" dirty="0"/>
              <a:t> </a:t>
            </a:r>
            <a:r>
              <a:rPr spc="-5" dirty="0"/>
              <a:t>Mapping</a:t>
            </a:r>
          </a:p>
          <a:p>
            <a:pPr marL="1006475">
              <a:lnSpc>
                <a:spcPts val="2870"/>
              </a:lnSpc>
            </a:pPr>
            <a:r>
              <a:rPr spc="-5" dirty="0"/>
              <a:t>Constraints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15948" y="1719198"/>
            <a:ext cx="2119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Many</a:t>
            </a:r>
            <a:r>
              <a:rPr sz="18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(M:M)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981934"/>
            <a:ext cx="3258820" cy="150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9250" marR="5080" indent="-337185" algn="just">
              <a:lnSpc>
                <a:spcPct val="115799"/>
              </a:lnSpc>
              <a:spcBef>
                <a:spcPts val="95"/>
              </a:spcBef>
              <a:buChar char="●"/>
              <a:tabLst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One student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enroll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5" dirty="0">
                <a:latin typeface="Arial"/>
                <a:cs typeface="Arial"/>
              </a:rPr>
              <a:t>more than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one </a:t>
            </a:r>
            <a:r>
              <a:rPr sz="1400" spc="-5" dirty="0">
                <a:latin typeface="Arial"/>
                <a:cs typeface="Arial"/>
              </a:rPr>
              <a:t>courses. </a:t>
            </a:r>
            <a:r>
              <a:rPr sz="1400" dirty="0">
                <a:latin typeface="Arial"/>
                <a:cs typeface="Arial"/>
              </a:rPr>
              <a:t>And a </a:t>
            </a:r>
            <a:r>
              <a:rPr sz="1400" spc="-5" dirty="0">
                <a:latin typeface="Arial"/>
                <a:cs typeface="Arial"/>
              </a:rPr>
              <a:t>course </a:t>
            </a:r>
            <a:r>
              <a:rPr sz="1400" dirty="0">
                <a:latin typeface="Arial"/>
                <a:cs typeface="Arial"/>
              </a:rPr>
              <a:t>can </a:t>
            </a:r>
            <a:r>
              <a:rPr sz="1400" spc="-5" dirty="0">
                <a:latin typeface="Arial"/>
                <a:cs typeface="Arial"/>
              </a:rPr>
              <a:t>have </a:t>
            </a:r>
            <a:r>
              <a:rPr sz="1400" spc="-3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more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student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enrolled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 it.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3620"/>
            <a:ext cx="28365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https://www.studytonight.com/dbms/images/many-to-many-example.jpg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5490" y="1464944"/>
            <a:ext cx="4587240" cy="229361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634" y="0"/>
            <a:ext cx="4573270" cy="5145405"/>
            <a:chOff x="4572634" y="0"/>
            <a:chExt cx="4573270" cy="5145405"/>
          </a:xfrm>
        </p:grpSpPr>
        <p:sp>
          <p:nvSpPr>
            <p:cNvPr id="3" name="object 3"/>
            <p:cNvSpPr/>
            <p:nvPr/>
          </p:nvSpPr>
          <p:spPr>
            <a:xfrm>
              <a:off x="4572634" y="0"/>
              <a:ext cx="4573270" cy="5145405"/>
            </a:xfrm>
            <a:custGeom>
              <a:avLst/>
              <a:gdLst/>
              <a:ahLst/>
              <a:cxnLst/>
              <a:rect l="l" t="t" r="r" b="b"/>
              <a:pathLst>
                <a:path w="4573270" h="5145405">
                  <a:moveTo>
                    <a:pt x="4573270" y="0"/>
                  </a:moveTo>
                  <a:lnTo>
                    <a:pt x="0" y="0"/>
                  </a:lnTo>
                  <a:lnTo>
                    <a:pt x="0" y="5145405"/>
                  </a:lnTo>
                  <a:lnTo>
                    <a:pt x="4573270" y="5145405"/>
                  </a:lnTo>
                  <a:lnTo>
                    <a:pt x="4573270" y="0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31504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709540" y="4844288"/>
            <a:ext cx="190753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3"/>
              </a:rPr>
              <a:t>http://pld.cs.luc.edu/database/images/fig7.2.png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91337"/>
            <a:ext cx="9143110" cy="426783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7498" y="112267"/>
            <a:ext cx="145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105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08016" y="4828438"/>
            <a:ext cx="4180204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100"/>
              </a:spcBef>
            </a:pP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https://www.researchgate.net/profile/Peretz_Shoval/publication/321352935/figure/fig1/AS:57156994214297 </a:t>
            </a:r>
            <a:r>
              <a:rPr sz="700" spc="-5" dirty="0">
                <a:solidFill>
                  <a:srgbClr val="0096A7"/>
                </a:solidFill>
                <a:latin typeface="Arial"/>
                <a:cs typeface="Arial"/>
              </a:rPr>
              <a:t> </a:t>
            </a:r>
            <a:r>
              <a:rPr sz="700" u="sng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"/>
                <a:cs typeface="Arial"/>
              </a:rPr>
              <a:t>6@1513284301301/The-entity-relationship-diagram-for-the-movie-recommendation-system-Subtypes-are-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53415"/>
            <a:ext cx="773887" cy="3111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00278"/>
            <a:ext cx="9142603" cy="42284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792" y="2548508"/>
            <a:ext cx="2914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8453" y="4823866"/>
            <a:ext cx="3192780" cy="2755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Sourcehttps://d5ngkkf53wl41.cloudfront.net/interview-questions/dbms/what-is-db</a:t>
            </a:r>
            <a:endParaRPr sz="7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10" y="163068"/>
            <a:ext cx="767080" cy="3078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1359890"/>
            <a:ext cx="4570984" cy="289496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98194" y="1722247"/>
            <a:ext cx="195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Overview</a:t>
            </a:r>
            <a:r>
              <a:rPr sz="1800" spc="-8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812" y="2738094"/>
            <a:ext cx="3484879" cy="2004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5080" indent="-337185">
              <a:lnSpc>
                <a:spcPct val="115700"/>
              </a:lnSpc>
              <a:spcBef>
                <a:spcPts val="10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 </a:t>
            </a:r>
            <a:r>
              <a:rPr sz="1400" b="1" spc="-5" dirty="0">
                <a:latin typeface="Arial"/>
                <a:cs typeface="Arial"/>
              </a:rPr>
              <a:t>database</a:t>
            </a:r>
            <a:r>
              <a:rPr sz="1400" b="1" spc="-1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management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system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(DBMS)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software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tool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that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makes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it 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possible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organize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database.</a:t>
            </a:r>
            <a:endParaRPr sz="1400">
              <a:latin typeface="Arial"/>
              <a:cs typeface="Arial"/>
            </a:endParaRPr>
          </a:p>
          <a:p>
            <a:pPr marL="349250" marR="86360" indent="-337185">
              <a:lnSpc>
                <a:spcPct val="114999"/>
              </a:lnSpc>
              <a:spcBef>
                <a:spcPts val="2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dirty="0">
                <a:latin typeface="Arial"/>
                <a:cs typeface="Arial"/>
              </a:rPr>
              <a:t>A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DBMS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consists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following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three </a:t>
            </a:r>
            <a:r>
              <a:rPr sz="1400" spc="-3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elements: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Physical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Database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Engine</a:t>
            </a:r>
            <a:endParaRPr sz="1400">
              <a:latin typeface="Arial"/>
              <a:cs typeface="Arial"/>
            </a:endParaRPr>
          </a:p>
          <a:p>
            <a:pPr marL="34925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9250" algn="l"/>
                <a:tab pos="349885" algn="l"/>
              </a:tabLst>
            </a:pPr>
            <a:r>
              <a:rPr sz="1400" spc="-5" dirty="0">
                <a:latin typeface="Arial"/>
                <a:cs typeface="Arial"/>
              </a:rPr>
              <a:t>Database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Schema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36667"/>
            <a:ext cx="37020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10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Sourcehttps://d5ngkkf53wl41.cloudfront.net/interview-questions/dbms/what-is-dbms.png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355051"/>
            <a:ext cx="4570984" cy="289496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71752" y="1722247"/>
            <a:ext cx="2204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Advantages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6336" y="2738094"/>
            <a:ext cx="2869565" cy="175704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sharing.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pro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ed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c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ri</a:t>
            </a:r>
            <a:r>
              <a:rPr sz="1400" spc="5" dirty="0">
                <a:latin typeface="Arial"/>
                <a:cs typeface="Arial"/>
              </a:rPr>
              <a:t>t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Better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integration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Minimized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inconsistency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access.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8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Improved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decision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making.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In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reas</a:t>
            </a:r>
            <a:r>
              <a:rPr sz="1400" spc="-15" dirty="0">
                <a:latin typeface="Arial"/>
                <a:cs typeface="Arial"/>
              </a:rPr>
              <a:t>e</a:t>
            </a:r>
            <a:r>
              <a:rPr sz="1400" dirty="0">
                <a:latin typeface="Arial"/>
                <a:cs typeface="Arial"/>
              </a:rPr>
              <a:t>d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end</a:t>
            </a:r>
            <a:r>
              <a:rPr sz="1400" dirty="0">
                <a:latin typeface="Arial"/>
                <a:cs typeface="Arial"/>
              </a:rPr>
              <a:t>-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ser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</a:t>
            </a:r>
            <a:r>
              <a:rPr sz="1400" spc="-1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cti</a:t>
            </a:r>
            <a:r>
              <a:rPr sz="1400" spc="-20" dirty="0">
                <a:latin typeface="Arial"/>
                <a:cs typeface="Arial"/>
              </a:rPr>
              <a:t>v</a:t>
            </a:r>
            <a:r>
              <a:rPr sz="1400" dirty="0">
                <a:latin typeface="Arial"/>
                <a:cs typeface="Arial"/>
              </a:rPr>
              <a:t>it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08016" y="4820818"/>
            <a:ext cx="4199255" cy="2724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https://cdn5.vectorstock.com/i/1000x1000/21/59/dbms-database-management-system-computer-data-vect</a:t>
            </a:r>
            <a:endParaRPr sz="7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146708"/>
            <a:ext cx="4571365" cy="278574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Introduction</a:t>
            </a:r>
            <a:r>
              <a:rPr spc="-65" dirty="0"/>
              <a:t> </a:t>
            </a:r>
            <a:r>
              <a:rPr dirty="0"/>
              <a:t>to</a:t>
            </a:r>
            <a:r>
              <a:rPr spc="-60" dirty="0"/>
              <a:t> </a:t>
            </a:r>
            <a:r>
              <a:rPr spc="-5" dirty="0"/>
              <a:t>DBMS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482089"/>
              <a:ext cx="4570730" cy="238061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19352" y="1722247"/>
            <a:ext cx="2507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Disadvantages</a:t>
            </a:r>
            <a:r>
              <a:rPr sz="1800" spc="-5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6336" y="2861538"/>
            <a:ext cx="3383915" cy="10153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7980" indent="-335915">
              <a:lnSpc>
                <a:spcPct val="100000"/>
              </a:lnSpc>
              <a:spcBef>
                <a:spcPts val="36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5" dirty="0">
                <a:latin typeface="Arial"/>
                <a:cs typeface="Arial"/>
              </a:rPr>
              <a:t>Increased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costs.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6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Management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complexity.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0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aintaining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cu</a:t>
            </a:r>
            <a:r>
              <a:rPr sz="1400" spc="-15" dirty="0">
                <a:latin typeface="Arial"/>
                <a:cs typeface="Arial"/>
              </a:rPr>
              <a:t>r</a:t>
            </a:r>
            <a:r>
              <a:rPr sz="1400" dirty="0">
                <a:latin typeface="Arial"/>
                <a:cs typeface="Arial"/>
              </a:rPr>
              <a:t>ren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spc="-20" dirty="0">
                <a:latin typeface="Arial"/>
                <a:cs typeface="Arial"/>
              </a:rPr>
              <a:t>y</a:t>
            </a:r>
            <a:r>
              <a:rPr sz="1400" dirty="0"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  <a:p>
            <a:pPr marL="347980" indent="-335915">
              <a:lnSpc>
                <a:spcPct val="100000"/>
              </a:lnSpc>
              <a:spcBef>
                <a:spcPts val="275"/>
              </a:spcBef>
              <a:buChar char="●"/>
              <a:tabLst>
                <a:tab pos="347980" algn="l"/>
                <a:tab pos="348615" algn="l"/>
              </a:tabLst>
            </a:pPr>
            <a:r>
              <a:rPr sz="1400" dirty="0">
                <a:latin typeface="Arial"/>
                <a:cs typeface="Arial"/>
              </a:rPr>
              <a:t>Frequent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upgrade/replacement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cycles.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708016" y="4846565"/>
            <a:ext cx="3651885" cy="24765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700" spc="-20" dirty="0">
                <a:solidFill>
                  <a:srgbClr val="585858"/>
                </a:solidFill>
                <a:latin typeface="Arial"/>
                <a:cs typeface="Arial"/>
              </a:rPr>
              <a:t>I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ma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g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3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</a:t>
            </a:r>
            <a:r>
              <a:rPr sz="700" dirty="0">
                <a:solidFill>
                  <a:srgbClr val="585858"/>
                </a:solidFill>
                <a:latin typeface="Arial"/>
                <a:cs typeface="Arial"/>
              </a:rPr>
              <a:t>o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ur</a:t>
            </a:r>
            <a:r>
              <a:rPr sz="700" spc="5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e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: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https://www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.qsstudy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  <a:hlinkClick r:id="rId5"/>
              </a:rPr>
              <a:t>.com/wp-content/uploads/2018/10/Database-Management-System-3.jpg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/>
              <a:t>©</a:t>
            </a:r>
            <a:r>
              <a:rPr spc="-15" dirty="0"/>
              <a:t> </a:t>
            </a:r>
            <a:r>
              <a:rPr dirty="0"/>
              <a:t>E</a:t>
            </a:r>
            <a:r>
              <a:rPr spc="-20" dirty="0"/>
              <a:t>d</a:t>
            </a:r>
            <a:r>
              <a:rPr spc="-5" dirty="0"/>
              <a:t>un</a:t>
            </a:r>
            <a:r>
              <a:rPr spc="-20" dirty="0"/>
              <a:t>e</a:t>
            </a:r>
            <a:r>
              <a:rPr dirty="0"/>
              <a:t>t</a:t>
            </a:r>
            <a:r>
              <a:rPr spc="-15" dirty="0"/>
              <a:t> </a:t>
            </a:r>
            <a:r>
              <a:rPr dirty="0"/>
              <a:t>F</a:t>
            </a:r>
            <a:r>
              <a:rPr spc="-15" dirty="0"/>
              <a:t>o</a:t>
            </a:r>
            <a:r>
              <a:rPr spc="-5" dirty="0"/>
              <a:t>un</a:t>
            </a:r>
            <a:r>
              <a:rPr spc="-20" dirty="0"/>
              <a:t>da</a:t>
            </a:r>
            <a:r>
              <a:rPr dirty="0"/>
              <a:t>ti</a:t>
            </a:r>
            <a:r>
              <a:rPr spc="-15" dirty="0"/>
              <a:t>o</a:t>
            </a:r>
            <a:r>
              <a:rPr spc="-20" dirty="0"/>
              <a:t>n</a:t>
            </a:r>
            <a:r>
              <a:rPr dirty="0"/>
              <a:t>.</a:t>
            </a:r>
            <a:r>
              <a:rPr spc="-50" dirty="0"/>
              <a:t> </a:t>
            </a:r>
            <a:r>
              <a:rPr dirty="0"/>
              <a:t>All</a:t>
            </a:r>
            <a:r>
              <a:rPr spc="-5" dirty="0"/>
              <a:t> r</a:t>
            </a:r>
            <a:r>
              <a:rPr dirty="0"/>
              <a:t>ig</a:t>
            </a:r>
            <a:r>
              <a:rPr spc="-5" dirty="0"/>
              <a:t>h</a:t>
            </a:r>
            <a:r>
              <a:rPr spc="-10" dirty="0"/>
              <a:t>t</a:t>
            </a:r>
            <a:r>
              <a:rPr dirty="0"/>
              <a:t>s </a:t>
            </a:r>
            <a:r>
              <a:rPr spc="-5" dirty="0"/>
              <a:t>re</a:t>
            </a:r>
            <a:r>
              <a:rPr spc="-10" dirty="0"/>
              <a:t>s</a:t>
            </a:r>
            <a:r>
              <a:rPr spc="-5" dirty="0"/>
              <a:t>er</a:t>
            </a:r>
            <a:r>
              <a:rPr spc="-10" dirty="0"/>
              <a:t>v</a:t>
            </a:r>
            <a:r>
              <a:rPr spc="-5" dirty="0"/>
              <a:t>ed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4832" y="827278"/>
            <a:ext cx="2911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Introduction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DBMS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4" name="object 4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8965" y="161290"/>
              <a:ext cx="791845" cy="311785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161084" y="1726819"/>
            <a:ext cx="2228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Applications</a:t>
            </a:r>
            <a:r>
              <a:rPr sz="1800" spc="-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Arial"/>
                <a:cs typeface="Arial"/>
              </a:rPr>
              <a:t>of</a:t>
            </a:r>
            <a:r>
              <a:rPr sz="1800" spc="-4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85858"/>
                </a:solidFill>
                <a:latin typeface="Arial"/>
                <a:cs typeface="Arial"/>
              </a:rPr>
              <a:t>DBMS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510" y="161289"/>
            <a:ext cx="773887" cy="3111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175" y="1275346"/>
            <a:ext cx="7447026" cy="29965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34866" y="4843517"/>
            <a:ext cx="5158105" cy="32258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085850">
              <a:lnSpc>
                <a:spcPct val="100000"/>
              </a:lnSpc>
              <a:spcBef>
                <a:spcPts val="30"/>
              </a:spcBef>
            </a:pP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Image</a:t>
            </a:r>
            <a:r>
              <a:rPr sz="700" spc="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5" dirty="0">
                <a:solidFill>
                  <a:srgbClr val="585858"/>
                </a:solidFill>
                <a:latin typeface="Arial"/>
                <a:cs typeface="Arial"/>
              </a:rPr>
              <a:t>Source:</a:t>
            </a:r>
            <a:r>
              <a:rPr sz="700" spc="6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585858"/>
                </a:solidFill>
                <a:latin typeface="Arial"/>
                <a:cs typeface="Arial"/>
              </a:rPr>
              <a:t>https://cdn.educba.com/academy/wp-content/uploads/2019/03/Applications-of-DBMS.png</a:t>
            </a: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sz="800" dirty="0">
                <a:latin typeface="Arial"/>
                <a:cs typeface="Arial"/>
              </a:rPr>
              <a:t>©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E</a:t>
            </a:r>
            <a:r>
              <a:rPr sz="800" spc="-20" dirty="0">
                <a:latin typeface="Arial"/>
                <a:cs typeface="Arial"/>
              </a:rPr>
              <a:t>d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e</a:t>
            </a:r>
            <a:r>
              <a:rPr sz="800" dirty="0">
                <a:latin typeface="Arial"/>
                <a:cs typeface="Arial"/>
              </a:rPr>
              <a:t>t</a:t>
            </a:r>
            <a:r>
              <a:rPr sz="800" spc="-15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F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5" dirty="0">
                <a:latin typeface="Arial"/>
                <a:cs typeface="Arial"/>
              </a:rPr>
              <a:t>un</a:t>
            </a:r>
            <a:r>
              <a:rPr sz="800" spc="-20" dirty="0">
                <a:latin typeface="Arial"/>
                <a:cs typeface="Arial"/>
              </a:rPr>
              <a:t>da</a:t>
            </a:r>
            <a:r>
              <a:rPr sz="800" dirty="0">
                <a:latin typeface="Arial"/>
                <a:cs typeface="Arial"/>
              </a:rPr>
              <a:t>ti</a:t>
            </a:r>
            <a:r>
              <a:rPr sz="800" spc="-15" dirty="0">
                <a:latin typeface="Arial"/>
                <a:cs typeface="Arial"/>
              </a:rPr>
              <a:t>o</a:t>
            </a:r>
            <a:r>
              <a:rPr sz="800" spc="-20" dirty="0">
                <a:latin typeface="Arial"/>
                <a:cs typeface="Arial"/>
              </a:rPr>
              <a:t>n</a:t>
            </a:r>
            <a:r>
              <a:rPr sz="800" dirty="0">
                <a:latin typeface="Arial"/>
                <a:cs typeface="Arial"/>
              </a:rPr>
              <a:t>.</a:t>
            </a:r>
            <a:r>
              <a:rPr sz="800" spc="-5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All</a:t>
            </a:r>
            <a:r>
              <a:rPr sz="800" spc="-5" dirty="0">
                <a:latin typeface="Arial"/>
                <a:cs typeface="Arial"/>
              </a:rPr>
              <a:t> r</a:t>
            </a:r>
            <a:r>
              <a:rPr sz="800" dirty="0">
                <a:latin typeface="Arial"/>
                <a:cs typeface="Arial"/>
              </a:rPr>
              <a:t>ig</a:t>
            </a:r>
            <a:r>
              <a:rPr sz="800" spc="-5" dirty="0">
                <a:latin typeface="Arial"/>
                <a:cs typeface="Arial"/>
              </a:rPr>
              <a:t>h</a:t>
            </a:r>
            <a:r>
              <a:rPr sz="800" spc="-10" dirty="0">
                <a:latin typeface="Arial"/>
                <a:cs typeface="Arial"/>
              </a:rPr>
              <a:t>t</a:t>
            </a:r>
            <a:r>
              <a:rPr sz="800" dirty="0">
                <a:latin typeface="Arial"/>
                <a:cs typeface="Arial"/>
              </a:rPr>
              <a:t>s </a:t>
            </a:r>
            <a:r>
              <a:rPr sz="800" spc="-5" dirty="0">
                <a:latin typeface="Arial"/>
                <a:cs typeface="Arial"/>
              </a:rPr>
              <a:t>re</a:t>
            </a:r>
            <a:r>
              <a:rPr sz="800" spc="-1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er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ed</a:t>
            </a:r>
            <a:r>
              <a:rPr sz="800" dirty="0"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(16:9)</PresentationFormat>
  <Slides>268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268</vt:i4>
      </vt:variant>
    </vt:vector>
  </HeadingPairs>
  <TitlesOfParts>
    <vt:vector size="269" baseType="lpstr">
      <vt:lpstr>Office Theme</vt:lpstr>
      <vt:lpstr>Basic Concepts of DBMS</vt:lpstr>
      <vt:lpstr>In this section, we will discuss:</vt:lpstr>
      <vt:lpstr>In this section, we will discuss:</vt:lpstr>
      <vt:lpstr>In this section, we will discuss:</vt:lpstr>
      <vt:lpstr>Purpose of database  systems What is Database?,</vt:lpstr>
      <vt:lpstr>Purpose of database  systems</vt:lpstr>
      <vt:lpstr>Purpose of database  systems</vt:lpstr>
      <vt:lpstr>Purpose of database  systems</vt:lpstr>
      <vt:lpstr>Types of DBMS</vt:lpstr>
      <vt:lpstr>Types of DBMS</vt:lpstr>
      <vt:lpstr>Types of DBMS</vt:lpstr>
      <vt:lpstr>Types of DBMS</vt:lpstr>
      <vt:lpstr>Types of DBMS</vt:lpstr>
      <vt:lpstr>Purpose of database  systems</vt:lpstr>
      <vt:lpstr>Data abstraction</vt:lpstr>
      <vt:lpstr>Data abstraction</vt:lpstr>
      <vt:lpstr>Data abstraction</vt:lpstr>
      <vt:lpstr>Data abstraction</vt:lpstr>
      <vt:lpstr>Database Users</vt:lpstr>
      <vt:lpstr>Data Independence</vt:lpstr>
      <vt:lpstr>Instance &amp; Schemes</vt:lpstr>
      <vt:lpstr>Instance &amp; Schemes</vt:lpstr>
      <vt:lpstr>Three layered Architecture  of DBMS</vt:lpstr>
      <vt:lpstr>Three layered Architecture  of DBMS</vt:lpstr>
      <vt:lpstr>Three layered Architecture  of DBMS</vt:lpstr>
      <vt:lpstr>Three layered Architecture  of DBMS</vt:lpstr>
      <vt:lpstr>Different level of abstraction</vt:lpstr>
      <vt:lpstr>Different level of abstraction</vt:lpstr>
      <vt:lpstr>Different level of abstraction</vt:lpstr>
      <vt:lpstr>Different level of abstraction</vt:lpstr>
      <vt:lpstr>Data Modeling</vt:lpstr>
      <vt:lpstr>Data Modeling</vt:lpstr>
      <vt:lpstr>Relational Data Model</vt:lpstr>
      <vt:lpstr>Data Modeling Record base Data Model</vt:lpstr>
      <vt:lpstr>E-R Modeling</vt:lpstr>
      <vt:lpstr>Logical Model: Object &amp;  Record based – Object  oriented model</vt:lpstr>
      <vt:lpstr>Logical Model: Object &amp;  Record based – Object  oriented model</vt:lpstr>
      <vt:lpstr>Entity sets &amp; relationships  sets</vt:lpstr>
      <vt:lpstr>Entity sets &amp; relationships  sets</vt:lpstr>
      <vt:lpstr>Entity sets &amp; relationships  sets</vt:lpstr>
      <vt:lpstr>Types of Entity Sets</vt:lpstr>
      <vt:lpstr>Types of Entity Sets</vt:lpstr>
      <vt:lpstr>Types of Entity Sets</vt:lpstr>
      <vt:lpstr>Types of Entity Sets</vt:lpstr>
      <vt:lpstr>Entity sets &amp; relationships  sets</vt:lpstr>
      <vt:lpstr>Entity sets &amp; relationships  sets</vt:lpstr>
      <vt:lpstr>Entity sets &amp; relationships  sets</vt:lpstr>
      <vt:lpstr>Types of Relationships sets</vt:lpstr>
      <vt:lpstr>Types of Relationships sets</vt:lpstr>
      <vt:lpstr>Types of Relationships sets</vt:lpstr>
      <vt:lpstr>Entity sets &amp; relationships  sets</vt:lpstr>
      <vt:lpstr>Cardinality of Relationships  sets</vt:lpstr>
      <vt:lpstr>Cardinality of Relationships  sets</vt:lpstr>
      <vt:lpstr>Cardinality of Relationships  sets</vt:lpstr>
      <vt:lpstr>PowerPoint Presentation</vt:lpstr>
      <vt:lpstr>Concept of Attribute</vt:lpstr>
      <vt:lpstr>Concept of Attribute</vt:lpstr>
      <vt:lpstr>Concept of Attribute</vt:lpstr>
      <vt:lpstr>Concept of Attribute</vt:lpstr>
      <vt:lpstr>Concept of Attribute</vt:lpstr>
      <vt:lpstr>Concept of Attribute</vt:lpstr>
      <vt:lpstr>Concept of Attribute</vt:lpstr>
      <vt:lpstr>Concept of Attribute</vt:lpstr>
      <vt:lpstr>Concept of Attribute</vt:lpstr>
      <vt:lpstr>Concept of Attribute</vt:lpstr>
      <vt:lpstr>Example 1</vt:lpstr>
      <vt:lpstr>Example 2</vt:lpstr>
      <vt:lpstr>PowerPoint Presentation</vt:lpstr>
      <vt:lpstr>Concept of Relationship</vt:lpstr>
      <vt:lpstr>Concept of Relationship</vt:lpstr>
      <vt:lpstr>Types of Keys</vt:lpstr>
      <vt:lpstr>Example</vt:lpstr>
      <vt:lpstr>Example</vt:lpstr>
      <vt:lpstr>Example</vt:lpstr>
      <vt:lpstr>Example</vt:lpstr>
      <vt:lpstr>Types of Keys</vt:lpstr>
      <vt:lpstr>Types of Keys</vt:lpstr>
      <vt:lpstr>Types of Keys</vt:lpstr>
      <vt:lpstr>Types of Keys</vt:lpstr>
      <vt:lpstr>Types of Keys</vt:lpstr>
      <vt:lpstr>Types of Keys</vt:lpstr>
      <vt:lpstr>PowerPoint Presentation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Introduction to Mapping Constraints</vt:lpstr>
      <vt:lpstr>PowerPoint Presentation</vt:lpstr>
      <vt:lpstr>Example 2</vt:lpstr>
      <vt:lpstr>PowerPoint Presentation</vt:lpstr>
      <vt:lpstr>Introduction to DBMS</vt:lpstr>
      <vt:lpstr>Introduction to DBMS</vt:lpstr>
      <vt:lpstr>Introduction to DBMS</vt:lpstr>
      <vt:lpstr>PowerPoint Presentation</vt:lpstr>
      <vt:lpstr>PowerPoint Presentation</vt:lpstr>
      <vt:lpstr>Introduction to RDBMS</vt:lpstr>
      <vt:lpstr>Introduction to RDBMS</vt:lpstr>
      <vt:lpstr>Introduction to RDBMS</vt:lpstr>
      <vt:lpstr>Introduction to RDBMS</vt:lpstr>
      <vt:lpstr>PowerPoint Presentation</vt:lpstr>
      <vt:lpstr>Relational Model</vt:lpstr>
      <vt:lpstr>Relational Model</vt:lpstr>
      <vt:lpstr>Relational Model</vt:lpstr>
      <vt:lpstr>Relational Model</vt:lpstr>
      <vt:lpstr>Relational Model</vt:lpstr>
      <vt:lpstr>Relational Model</vt:lpstr>
      <vt:lpstr>Relational Model</vt:lpstr>
      <vt:lpstr>PowerPoint Presentation</vt:lpstr>
      <vt:lpstr>Introduction to Hierarchical  Model</vt:lpstr>
      <vt:lpstr>PowerPoint Presentation</vt:lpstr>
      <vt:lpstr>Introduction to Hierarchical  Model</vt:lpstr>
      <vt:lpstr>PowerPoint Presentation</vt:lpstr>
      <vt:lpstr>Examples</vt:lpstr>
      <vt:lpstr>Introduction to Network  Model</vt:lpstr>
      <vt:lpstr>Introduction to Network  Model</vt:lpstr>
      <vt:lpstr>Introduction to Network  Model</vt:lpstr>
      <vt:lpstr>Introduction to Network  Model</vt:lpstr>
      <vt:lpstr>Introduction to Network  Model</vt:lpstr>
      <vt:lpstr>Introduction to Network  Model</vt:lpstr>
      <vt:lpstr>PowerPoint Presentation</vt:lpstr>
      <vt:lpstr>PowerPoint Presentation</vt:lpstr>
      <vt:lpstr>Introduction to DBMS</vt:lpstr>
      <vt:lpstr>Introduction to DBMS</vt:lpstr>
      <vt:lpstr>Introduction to DBMS</vt:lpstr>
      <vt:lpstr>PowerPoint Presentation</vt:lpstr>
      <vt:lpstr>PowerPoint Presentation</vt:lpstr>
      <vt:lpstr>DBMS VS File System</vt:lpstr>
      <vt:lpstr>DBMS VS RDBMS</vt:lpstr>
      <vt:lpstr>PowerPoint Presentation</vt:lpstr>
      <vt:lpstr>Introduction to RDBMS</vt:lpstr>
      <vt:lpstr>Introduction to RDBMS</vt:lpstr>
      <vt:lpstr>Introduction to RDBMS</vt:lpstr>
      <vt:lpstr>Introduction to RDBMS</vt:lpstr>
      <vt:lpstr>Introduction to RDBMS</vt:lpstr>
      <vt:lpstr>Introduction to RDBMS</vt:lpstr>
      <vt:lpstr>Introduction to RDBMS</vt:lpstr>
      <vt:lpstr>Introduction to RDBMS</vt:lpstr>
      <vt:lpstr>PowerPoint Presentation</vt:lpstr>
      <vt:lpstr>Introduction to Relational  Algebra</vt:lpstr>
      <vt:lpstr>PowerPoint Presentation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Introduction to Relational  Algebra</vt:lpstr>
      <vt:lpstr>PowerPoint Presentation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Introduction to Relational  Calculus</vt:lpstr>
      <vt:lpstr>PowerPoint Presentation</vt:lpstr>
      <vt:lpstr>RDBMS Technologies</vt:lpstr>
      <vt:lpstr>RDBMS Technologies</vt:lpstr>
      <vt:lpstr>RDBMS Technologies</vt:lpstr>
      <vt:lpstr>RDBMS Technologies</vt:lpstr>
      <vt:lpstr>PowerPoint Presentation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Relational Data Structure</vt:lpstr>
      <vt:lpstr>Keys</vt:lpstr>
      <vt:lpstr>Keys</vt:lpstr>
      <vt:lpstr>Keys</vt:lpstr>
      <vt:lpstr>Keys</vt:lpstr>
      <vt:lpstr>Keys</vt:lpstr>
      <vt:lpstr>Keys</vt:lpstr>
      <vt:lpstr>Keys</vt:lpstr>
      <vt:lpstr>Keys</vt:lpstr>
      <vt:lpstr>Keys</vt:lpstr>
      <vt:lpstr>Keys</vt:lpstr>
      <vt:lpstr>Keys</vt:lpstr>
      <vt:lpstr>Relational Data  Manipulation</vt:lpstr>
      <vt:lpstr>Relational Data  Manipulation</vt:lpstr>
      <vt:lpstr>Relational Data  Manipulation</vt:lpstr>
      <vt:lpstr>Relational Data  Manipulation</vt:lpstr>
      <vt:lpstr>PowerPoint Presentation</vt:lpstr>
      <vt:lpstr>Relational Algebra</vt:lpstr>
      <vt:lpstr>Relational Algebraic  Operations</vt:lpstr>
      <vt:lpstr>Relational Algebraic  Operations</vt:lpstr>
      <vt:lpstr>Relational Algebraic  Operations</vt:lpstr>
      <vt:lpstr>Relational Algebraic  Operations</vt:lpstr>
      <vt:lpstr>Relational Algebraic  Operations</vt:lpstr>
      <vt:lpstr>Relational Algebraic  Operations</vt:lpstr>
      <vt:lpstr>Relational Algebraic  Operations</vt:lpstr>
      <vt:lpstr>Relational Algebraic  Operations Binary Relational Operations</vt:lpstr>
      <vt:lpstr>Relational Algebraic  Operations Binary Relational Operations</vt:lpstr>
      <vt:lpstr>Relational Algebraic  Operations Binary Relational Operations</vt:lpstr>
      <vt:lpstr>Relational Algebraic  Operations Binary Relational Operations</vt:lpstr>
      <vt:lpstr>Relational Algebraic  Operations</vt:lpstr>
      <vt:lpstr>Relational Algebraic  Operations Binary Relational Operations</vt:lpstr>
      <vt:lpstr>Relational Algebraic  Operations Binary Relational Operations</vt:lpstr>
      <vt:lpstr>Relational Algebraic  Operations Binary Relational Operations</vt:lpstr>
      <vt:lpstr>Relational Algebraic  Operations Binary Relational Operations</vt:lpstr>
      <vt:lpstr>Set Operations</vt:lpstr>
      <vt:lpstr>Set Operations</vt:lpstr>
      <vt:lpstr>Set Operations</vt:lpstr>
      <vt:lpstr>Set Operations</vt:lpstr>
      <vt:lpstr>Set Operations</vt:lpstr>
      <vt:lpstr>Set Operations</vt:lpstr>
      <vt:lpstr>PowerPoint Presentation</vt:lpstr>
      <vt:lpstr>Fundamental Operations</vt:lpstr>
      <vt:lpstr>Fundamental Operations</vt:lpstr>
      <vt:lpstr>Fundamental Operations</vt:lpstr>
      <vt:lpstr>Fundamental Operations</vt:lpstr>
      <vt:lpstr>Fundamental Operations</vt:lpstr>
      <vt:lpstr>Relational Calculus</vt:lpstr>
      <vt:lpstr>Relational Calculus</vt:lpstr>
      <vt:lpstr>Relational Calculus</vt:lpstr>
      <vt:lpstr>Relational Calculus</vt:lpstr>
      <vt:lpstr>Relational Calculus</vt:lpstr>
      <vt:lpstr>Relational Calculus</vt:lpstr>
      <vt:lpstr>Relational Calculus</vt:lpstr>
      <vt:lpstr>Data Definition Language</vt:lpstr>
      <vt:lpstr>Data Definition Language</vt:lpstr>
      <vt:lpstr>Data Definition Language</vt:lpstr>
      <vt:lpstr>Data Definition Language</vt:lpstr>
      <vt:lpstr>PowerPoint Presentation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Operators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Concepts of DBMS</dc:title>
  <dc:creator>DEEPNEEL MAJUMDAR</dc:creator>
  <cp:revision>3</cp:revision>
  <dcterms:created xsi:type="dcterms:W3CDTF">2022-03-10T12:09:25Z</dcterms:created>
  <dcterms:modified xsi:type="dcterms:W3CDTF">2022-06-29T14:14:26Z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2022-02-27T00:00:00Z</vt:filetime>
  </property>
  <property fmtid="{D5CDD505-2E9C-101B-9397-08002B2CF9AE}" pid="3" name="Creator">
    <vt:lpwstr>Microsoft® Word 2016</vt:lpwstr>
  </property>
  <property fmtid="{D5CDD505-2E9C-101B-9397-08002B2CF9AE}" pid="4" name="LastSaved">
    <vt:filetime>2022-03-10T00:00:00Z</vt:filetime>
  </property>
</Properties>
</file>